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7" r:id="rId1"/>
  </p:sldMasterIdLst>
  <p:notesMasterIdLst>
    <p:notesMasterId r:id="rId31"/>
  </p:notesMasterIdLst>
  <p:sldIdLst>
    <p:sldId id="256" r:id="rId2"/>
    <p:sldId id="297" r:id="rId3"/>
    <p:sldId id="298" r:id="rId4"/>
    <p:sldId id="299" r:id="rId5"/>
    <p:sldId id="300" r:id="rId6"/>
    <p:sldId id="263" r:id="rId7"/>
    <p:sldId id="301" r:id="rId8"/>
    <p:sldId id="306" r:id="rId9"/>
    <p:sldId id="280" r:id="rId10"/>
    <p:sldId id="282" r:id="rId11"/>
    <p:sldId id="302" r:id="rId12"/>
    <p:sldId id="257" r:id="rId13"/>
    <p:sldId id="259" r:id="rId14"/>
    <p:sldId id="267" r:id="rId15"/>
    <p:sldId id="305" r:id="rId16"/>
    <p:sldId id="304" r:id="rId17"/>
    <p:sldId id="285" r:id="rId18"/>
    <p:sldId id="287" r:id="rId19"/>
    <p:sldId id="284" r:id="rId20"/>
    <p:sldId id="290" r:id="rId21"/>
    <p:sldId id="291" r:id="rId22"/>
    <p:sldId id="292" r:id="rId23"/>
    <p:sldId id="293" r:id="rId24"/>
    <p:sldId id="294" r:id="rId25"/>
    <p:sldId id="295" r:id="rId26"/>
    <p:sldId id="264" r:id="rId27"/>
    <p:sldId id="260" r:id="rId28"/>
    <p:sldId id="266" r:id="rId29"/>
    <p:sldId id="303" r:id="rId3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FFE7"/>
    <a:srgbClr val="F5FF86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FFD3B-79E5-8146-B8DA-B30605E32712}" type="doc">
      <dgm:prSet loTypeId="urn:microsoft.com/office/officeart/2005/8/layout/default#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56B200B-17C3-514A-B395-781C5DCD71E5}">
      <dgm:prSet phldrT="[Texte]" custT="1"/>
      <dgm:spPr/>
      <dgm:t>
        <a:bodyPr/>
        <a:lstStyle/>
        <a:p>
          <a:r>
            <a:rPr lang="fr-FR" altLang="fr-FR" sz="3200" dirty="0">
              <a:solidFill>
                <a:schemeClr val="tx1"/>
              </a:solidFill>
              <a:ea typeface="ＭＳ Ｐゴシック" charset="-128"/>
            </a:rPr>
            <a:t>Cancer et cancer</a:t>
          </a:r>
          <a:endParaRPr lang="fr-FR" sz="3200" dirty="0">
            <a:solidFill>
              <a:schemeClr val="tx1"/>
            </a:solidFill>
          </a:endParaRPr>
        </a:p>
      </dgm:t>
    </dgm:pt>
    <dgm:pt modelId="{FFEFB953-B233-2D4C-AA0B-6C606986E2FC}" type="parTrans" cxnId="{202EFC3C-C4D3-9A4F-BD9F-6ADB05915E6F}">
      <dgm:prSet/>
      <dgm:spPr/>
      <dgm:t>
        <a:bodyPr/>
        <a:lstStyle/>
        <a:p>
          <a:endParaRPr lang="fr-FR"/>
        </a:p>
      </dgm:t>
    </dgm:pt>
    <dgm:pt modelId="{E37E44DA-08A2-2641-B3C2-6D1EACAF6DF9}" type="sibTrans" cxnId="{202EFC3C-C4D3-9A4F-BD9F-6ADB05915E6F}">
      <dgm:prSet/>
      <dgm:spPr/>
      <dgm:t>
        <a:bodyPr/>
        <a:lstStyle/>
        <a:p>
          <a:endParaRPr lang="fr-FR"/>
        </a:p>
      </dgm:t>
    </dgm:pt>
    <dgm:pt modelId="{BDAAFF46-F85F-1E4B-AB20-4A3233926529}">
      <dgm:prSet phldrT="[Texte]"/>
      <dgm:spPr/>
      <dgm:t>
        <a:bodyPr/>
        <a:lstStyle/>
        <a:p>
          <a:pPr rtl="0"/>
          <a:r>
            <a:rPr lang="fr-FR" altLang="fr-FR" dirty="0">
              <a:solidFill>
                <a:schemeClr val="tx1"/>
              </a:solidFill>
              <a:ea typeface="ＭＳ Ｐゴシック" charset="-128"/>
            </a:rPr>
            <a:t>Nous fabriquons tous les jours des cellules cancéreuses, notre immunité en vient à bout.</a:t>
          </a:r>
        </a:p>
      </dgm:t>
    </dgm:pt>
    <dgm:pt modelId="{6EB2E49C-26EA-0844-B44D-2280C48FD865}" type="parTrans" cxnId="{A5F584F4-6EDC-584C-BD17-699051E06A49}">
      <dgm:prSet/>
      <dgm:spPr/>
      <dgm:t>
        <a:bodyPr/>
        <a:lstStyle/>
        <a:p>
          <a:endParaRPr lang="fr-FR"/>
        </a:p>
      </dgm:t>
    </dgm:pt>
    <dgm:pt modelId="{0B60E53F-6A96-0547-AD65-5ECDCFE5A7B5}" type="sibTrans" cxnId="{A5F584F4-6EDC-584C-BD17-699051E06A49}">
      <dgm:prSet/>
      <dgm:spPr/>
      <dgm:t>
        <a:bodyPr/>
        <a:lstStyle/>
        <a:p>
          <a:endParaRPr lang="fr-FR"/>
        </a:p>
      </dgm:t>
    </dgm:pt>
    <dgm:pt modelId="{9FF33E17-A6B3-E241-AF74-1E97E86E7A0C}">
      <dgm:prSet phldrT="[Texte]"/>
      <dgm:spPr/>
      <dgm:t>
        <a:bodyPr/>
        <a:lstStyle/>
        <a:p>
          <a:r>
            <a:rPr lang="fr-FR" altLang="fr-FR" dirty="0">
              <a:solidFill>
                <a:schemeClr val="tx1"/>
              </a:solidFill>
              <a:ea typeface="ＭＳ Ｐゴシック" charset="-128"/>
            </a:rPr>
            <a:t>Parfois, nos défenses sont dépassées, un cancer se développe, l</a:t>
          </a:r>
          <a:r>
            <a:rPr lang="fr-FR" dirty="0">
              <a:solidFill>
                <a:schemeClr val="tx1"/>
              </a:solidFill>
            </a:rPr>
            <a:t>es cellules s’amassent en nodules.</a:t>
          </a:r>
        </a:p>
      </dgm:t>
    </dgm:pt>
    <dgm:pt modelId="{4647DF99-4535-2047-BB3D-19A61E581273}" type="parTrans" cxnId="{543093C6-412F-2342-8729-3FC78569A142}">
      <dgm:prSet/>
      <dgm:spPr/>
      <dgm:t>
        <a:bodyPr/>
        <a:lstStyle/>
        <a:p>
          <a:endParaRPr lang="fr-FR"/>
        </a:p>
      </dgm:t>
    </dgm:pt>
    <dgm:pt modelId="{FF28B05D-A4C9-494F-91B4-A7C96ADA8D5C}" type="sibTrans" cxnId="{543093C6-412F-2342-8729-3FC78569A142}">
      <dgm:prSet/>
      <dgm:spPr/>
      <dgm:t>
        <a:bodyPr/>
        <a:lstStyle/>
        <a:p>
          <a:endParaRPr lang="fr-FR"/>
        </a:p>
      </dgm:t>
    </dgm:pt>
    <dgm:pt modelId="{553698E9-6084-9B42-923E-FA503ADCA2C2}">
      <dgm:prSet phldrT="[Texte]"/>
      <dgm:spPr/>
      <dgm:t>
        <a:bodyPr/>
        <a:lstStyle/>
        <a:p>
          <a:r>
            <a:rPr lang="fr-FR" altLang="fr-FR" dirty="0">
              <a:solidFill>
                <a:schemeClr val="tx1"/>
              </a:solidFill>
              <a:ea typeface="ＭＳ Ｐゴシック" charset="-128"/>
            </a:rPr>
            <a:t>Parfois latents du vivant de la personne, parfois même disparaissent.</a:t>
          </a:r>
          <a:endParaRPr lang="fr-FR" dirty="0">
            <a:solidFill>
              <a:schemeClr val="tx1"/>
            </a:solidFill>
          </a:endParaRPr>
        </a:p>
      </dgm:t>
    </dgm:pt>
    <dgm:pt modelId="{153DC226-5369-424B-AB24-99BF28C39D80}" type="parTrans" cxnId="{AEFC8E32-3335-3D40-818F-D96CA4563C6E}">
      <dgm:prSet/>
      <dgm:spPr/>
      <dgm:t>
        <a:bodyPr/>
        <a:lstStyle/>
        <a:p>
          <a:endParaRPr lang="fr-FR"/>
        </a:p>
      </dgm:t>
    </dgm:pt>
    <dgm:pt modelId="{F9274F12-E168-894C-ABD6-3273571260EE}" type="sibTrans" cxnId="{AEFC8E32-3335-3D40-818F-D96CA4563C6E}">
      <dgm:prSet/>
      <dgm:spPr/>
      <dgm:t>
        <a:bodyPr/>
        <a:lstStyle/>
        <a:p>
          <a:endParaRPr lang="fr-FR"/>
        </a:p>
      </dgm:t>
    </dgm:pt>
    <dgm:pt modelId="{F87D3DF3-2FA5-5344-BA59-0093C199FD58}">
      <dgm:prSet phldrT="[Texte]" custT="1"/>
      <dgm:spPr/>
      <dgm:t>
        <a:bodyPr/>
        <a:lstStyle/>
        <a:p>
          <a:r>
            <a:rPr lang="fr-FR" altLang="fr-FR" sz="2600" dirty="0">
              <a:solidFill>
                <a:schemeClr val="tx1"/>
              </a:solidFill>
              <a:ea typeface="ＭＳ Ｐゴシック" charset="-128"/>
            </a:rPr>
            <a:t>Plus rarement, ces cellules échappent à tout contrôle, se multiplient.</a:t>
          </a:r>
          <a:endParaRPr lang="fr-FR" sz="2600" dirty="0">
            <a:solidFill>
              <a:schemeClr val="tx1"/>
            </a:solidFill>
          </a:endParaRPr>
        </a:p>
      </dgm:t>
    </dgm:pt>
    <dgm:pt modelId="{49B66247-E295-CD47-B290-9F064BB19CA0}" type="parTrans" cxnId="{E9CFC582-2A40-094C-957F-5C1BBBA83541}">
      <dgm:prSet/>
      <dgm:spPr/>
      <dgm:t>
        <a:bodyPr/>
        <a:lstStyle/>
        <a:p>
          <a:endParaRPr lang="fr-FR"/>
        </a:p>
      </dgm:t>
    </dgm:pt>
    <dgm:pt modelId="{E05C6281-C033-C44C-998D-114FFC9CFA4B}" type="sibTrans" cxnId="{E9CFC582-2A40-094C-957F-5C1BBBA83541}">
      <dgm:prSet/>
      <dgm:spPr/>
      <dgm:t>
        <a:bodyPr/>
        <a:lstStyle/>
        <a:p>
          <a:endParaRPr lang="fr-FR"/>
        </a:p>
      </dgm:t>
    </dgm:pt>
    <dgm:pt modelId="{C69C03DE-6455-644E-BF29-46D00FE26F1C}" type="pres">
      <dgm:prSet presAssocID="{C0CFFD3B-79E5-8146-B8DA-B30605E32712}" presName="diagram" presStyleCnt="0">
        <dgm:presLayoutVars>
          <dgm:dir/>
          <dgm:resizeHandles val="exact"/>
        </dgm:presLayoutVars>
      </dgm:prSet>
      <dgm:spPr/>
    </dgm:pt>
    <dgm:pt modelId="{7E690CA2-9AF1-1140-942B-768E603AEFA5}" type="pres">
      <dgm:prSet presAssocID="{E56B200B-17C3-514A-B395-781C5DCD71E5}" presName="node" presStyleLbl="node1" presStyleIdx="0" presStyleCnt="5" custLinFactNeighborX="-693" custLinFactNeighborY="-46">
        <dgm:presLayoutVars>
          <dgm:bulletEnabled val="1"/>
        </dgm:presLayoutVars>
      </dgm:prSet>
      <dgm:spPr/>
    </dgm:pt>
    <dgm:pt modelId="{AE7C49E6-ED8E-B643-A016-5CBCDE4A4802}" type="pres">
      <dgm:prSet presAssocID="{E37E44DA-08A2-2641-B3C2-6D1EACAF6DF9}" presName="sibTrans" presStyleCnt="0"/>
      <dgm:spPr/>
    </dgm:pt>
    <dgm:pt modelId="{F18A3C87-DBE7-6F41-918E-19A31D3BCD8D}" type="pres">
      <dgm:prSet presAssocID="{BDAAFF46-F85F-1E4B-AB20-4A3233926529}" presName="node" presStyleLbl="node1" presStyleIdx="1" presStyleCnt="5">
        <dgm:presLayoutVars>
          <dgm:bulletEnabled val="1"/>
        </dgm:presLayoutVars>
      </dgm:prSet>
      <dgm:spPr/>
    </dgm:pt>
    <dgm:pt modelId="{B56E290D-D77E-4B4B-ABCD-F8576549CE90}" type="pres">
      <dgm:prSet presAssocID="{0B60E53F-6A96-0547-AD65-5ECDCFE5A7B5}" presName="sibTrans" presStyleCnt="0"/>
      <dgm:spPr/>
    </dgm:pt>
    <dgm:pt modelId="{D46A77B4-A9FC-DC4C-BE13-0EF7DD8D1EF6}" type="pres">
      <dgm:prSet presAssocID="{9FF33E17-A6B3-E241-AF74-1E97E86E7A0C}" presName="node" presStyleLbl="node1" presStyleIdx="2" presStyleCnt="5">
        <dgm:presLayoutVars>
          <dgm:bulletEnabled val="1"/>
        </dgm:presLayoutVars>
      </dgm:prSet>
      <dgm:spPr/>
    </dgm:pt>
    <dgm:pt modelId="{3F1762E9-6B90-EC48-AEDD-C6A52448232B}" type="pres">
      <dgm:prSet presAssocID="{FF28B05D-A4C9-494F-91B4-A7C96ADA8D5C}" presName="sibTrans" presStyleCnt="0"/>
      <dgm:spPr/>
    </dgm:pt>
    <dgm:pt modelId="{09617C44-C508-AD42-9D9D-B6AAF0D0BA4B}" type="pres">
      <dgm:prSet presAssocID="{553698E9-6084-9B42-923E-FA503ADCA2C2}" presName="node" presStyleLbl="node1" presStyleIdx="3" presStyleCnt="5">
        <dgm:presLayoutVars>
          <dgm:bulletEnabled val="1"/>
        </dgm:presLayoutVars>
      </dgm:prSet>
      <dgm:spPr/>
    </dgm:pt>
    <dgm:pt modelId="{3C4591ED-A20F-AE40-8EEA-0DA015116CC2}" type="pres">
      <dgm:prSet presAssocID="{F9274F12-E168-894C-ABD6-3273571260EE}" presName="sibTrans" presStyleCnt="0"/>
      <dgm:spPr/>
    </dgm:pt>
    <dgm:pt modelId="{DA2F7B49-E993-EF4C-8560-F5BAC2359C40}" type="pres">
      <dgm:prSet presAssocID="{F87D3DF3-2FA5-5344-BA59-0093C199FD58}" presName="node" presStyleLbl="node1" presStyleIdx="4" presStyleCnt="5" custLinFactNeighborX="-2078" custLinFactNeighborY="46">
        <dgm:presLayoutVars>
          <dgm:bulletEnabled val="1"/>
        </dgm:presLayoutVars>
      </dgm:prSet>
      <dgm:spPr/>
    </dgm:pt>
  </dgm:ptLst>
  <dgm:cxnLst>
    <dgm:cxn modelId="{535FD824-0840-9844-9B10-757795FDDFEB}" type="presOf" srcId="{553698E9-6084-9B42-923E-FA503ADCA2C2}" destId="{09617C44-C508-AD42-9D9D-B6AAF0D0BA4B}" srcOrd="0" destOrd="0" presId="urn:microsoft.com/office/officeart/2005/8/layout/default#2"/>
    <dgm:cxn modelId="{9232DA31-2719-764B-A214-D8D30B9732D8}" type="presOf" srcId="{9FF33E17-A6B3-E241-AF74-1E97E86E7A0C}" destId="{D46A77B4-A9FC-DC4C-BE13-0EF7DD8D1EF6}" srcOrd="0" destOrd="0" presId="urn:microsoft.com/office/officeart/2005/8/layout/default#2"/>
    <dgm:cxn modelId="{AEFC8E32-3335-3D40-818F-D96CA4563C6E}" srcId="{C0CFFD3B-79E5-8146-B8DA-B30605E32712}" destId="{553698E9-6084-9B42-923E-FA503ADCA2C2}" srcOrd="3" destOrd="0" parTransId="{153DC226-5369-424B-AB24-99BF28C39D80}" sibTransId="{F9274F12-E168-894C-ABD6-3273571260EE}"/>
    <dgm:cxn modelId="{202EFC3C-C4D3-9A4F-BD9F-6ADB05915E6F}" srcId="{C0CFFD3B-79E5-8146-B8DA-B30605E32712}" destId="{E56B200B-17C3-514A-B395-781C5DCD71E5}" srcOrd="0" destOrd="0" parTransId="{FFEFB953-B233-2D4C-AA0B-6C606986E2FC}" sibTransId="{E37E44DA-08A2-2641-B3C2-6D1EACAF6DF9}"/>
    <dgm:cxn modelId="{4D85324A-E180-DE48-9A77-A2D1D328B317}" type="presOf" srcId="{E56B200B-17C3-514A-B395-781C5DCD71E5}" destId="{7E690CA2-9AF1-1140-942B-768E603AEFA5}" srcOrd="0" destOrd="0" presId="urn:microsoft.com/office/officeart/2005/8/layout/default#2"/>
    <dgm:cxn modelId="{E9CFC582-2A40-094C-957F-5C1BBBA83541}" srcId="{C0CFFD3B-79E5-8146-B8DA-B30605E32712}" destId="{F87D3DF3-2FA5-5344-BA59-0093C199FD58}" srcOrd="4" destOrd="0" parTransId="{49B66247-E295-CD47-B290-9F064BB19CA0}" sibTransId="{E05C6281-C033-C44C-998D-114FFC9CFA4B}"/>
    <dgm:cxn modelId="{B2C59F99-621D-3B4F-AA6E-269FA6047B31}" type="presOf" srcId="{F87D3DF3-2FA5-5344-BA59-0093C199FD58}" destId="{DA2F7B49-E993-EF4C-8560-F5BAC2359C40}" srcOrd="0" destOrd="0" presId="urn:microsoft.com/office/officeart/2005/8/layout/default#2"/>
    <dgm:cxn modelId="{2FF15CAE-E628-0241-B424-1DD3E6CB37CB}" type="presOf" srcId="{C0CFFD3B-79E5-8146-B8DA-B30605E32712}" destId="{C69C03DE-6455-644E-BF29-46D00FE26F1C}" srcOrd="0" destOrd="0" presId="urn:microsoft.com/office/officeart/2005/8/layout/default#2"/>
    <dgm:cxn modelId="{543093C6-412F-2342-8729-3FC78569A142}" srcId="{C0CFFD3B-79E5-8146-B8DA-B30605E32712}" destId="{9FF33E17-A6B3-E241-AF74-1E97E86E7A0C}" srcOrd="2" destOrd="0" parTransId="{4647DF99-4535-2047-BB3D-19A61E581273}" sibTransId="{FF28B05D-A4C9-494F-91B4-A7C96ADA8D5C}"/>
    <dgm:cxn modelId="{A48C26DE-EBD6-684F-AA40-BAEC0D61503B}" type="presOf" srcId="{BDAAFF46-F85F-1E4B-AB20-4A3233926529}" destId="{F18A3C87-DBE7-6F41-918E-19A31D3BCD8D}" srcOrd="0" destOrd="0" presId="urn:microsoft.com/office/officeart/2005/8/layout/default#2"/>
    <dgm:cxn modelId="{A5F584F4-6EDC-584C-BD17-699051E06A49}" srcId="{C0CFFD3B-79E5-8146-B8DA-B30605E32712}" destId="{BDAAFF46-F85F-1E4B-AB20-4A3233926529}" srcOrd="1" destOrd="0" parTransId="{6EB2E49C-26EA-0844-B44D-2280C48FD865}" sibTransId="{0B60E53F-6A96-0547-AD65-5ECDCFE5A7B5}"/>
    <dgm:cxn modelId="{EB227658-1135-7443-8078-7BF6820E7337}" type="presParOf" srcId="{C69C03DE-6455-644E-BF29-46D00FE26F1C}" destId="{7E690CA2-9AF1-1140-942B-768E603AEFA5}" srcOrd="0" destOrd="0" presId="urn:microsoft.com/office/officeart/2005/8/layout/default#2"/>
    <dgm:cxn modelId="{CDE36923-9DB2-9D41-9F40-FFE18C39489D}" type="presParOf" srcId="{C69C03DE-6455-644E-BF29-46D00FE26F1C}" destId="{AE7C49E6-ED8E-B643-A016-5CBCDE4A4802}" srcOrd="1" destOrd="0" presId="urn:microsoft.com/office/officeart/2005/8/layout/default#2"/>
    <dgm:cxn modelId="{14E27C2B-1661-D548-B0ED-C09AC2B58C74}" type="presParOf" srcId="{C69C03DE-6455-644E-BF29-46D00FE26F1C}" destId="{F18A3C87-DBE7-6F41-918E-19A31D3BCD8D}" srcOrd="2" destOrd="0" presId="urn:microsoft.com/office/officeart/2005/8/layout/default#2"/>
    <dgm:cxn modelId="{1D2F9C67-5F3B-7E47-B0B5-25FEAD083EAB}" type="presParOf" srcId="{C69C03DE-6455-644E-BF29-46D00FE26F1C}" destId="{B56E290D-D77E-4B4B-ABCD-F8576549CE90}" srcOrd="3" destOrd="0" presId="urn:microsoft.com/office/officeart/2005/8/layout/default#2"/>
    <dgm:cxn modelId="{2735F431-C881-F142-A12D-9CFE3A30061E}" type="presParOf" srcId="{C69C03DE-6455-644E-BF29-46D00FE26F1C}" destId="{D46A77B4-A9FC-DC4C-BE13-0EF7DD8D1EF6}" srcOrd="4" destOrd="0" presId="urn:microsoft.com/office/officeart/2005/8/layout/default#2"/>
    <dgm:cxn modelId="{5892134F-3CE7-AC4F-909D-12013166D000}" type="presParOf" srcId="{C69C03DE-6455-644E-BF29-46D00FE26F1C}" destId="{3F1762E9-6B90-EC48-AEDD-C6A52448232B}" srcOrd="5" destOrd="0" presId="urn:microsoft.com/office/officeart/2005/8/layout/default#2"/>
    <dgm:cxn modelId="{2FFAD935-333F-D54C-807A-748BCF6735F8}" type="presParOf" srcId="{C69C03DE-6455-644E-BF29-46D00FE26F1C}" destId="{09617C44-C508-AD42-9D9D-B6AAF0D0BA4B}" srcOrd="6" destOrd="0" presId="urn:microsoft.com/office/officeart/2005/8/layout/default#2"/>
    <dgm:cxn modelId="{116A9D07-FD82-E74E-91FE-58C364E7BC01}" type="presParOf" srcId="{C69C03DE-6455-644E-BF29-46D00FE26F1C}" destId="{3C4591ED-A20F-AE40-8EEA-0DA015116CC2}" srcOrd="7" destOrd="0" presId="urn:microsoft.com/office/officeart/2005/8/layout/default#2"/>
    <dgm:cxn modelId="{DF085764-FE2E-5E4E-B947-40CE26E18E70}" type="presParOf" srcId="{C69C03DE-6455-644E-BF29-46D00FE26F1C}" destId="{DA2F7B49-E993-EF4C-8560-F5BAC2359C40}" srcOrd="8" destOrd="0" presId="urn:microsoft.com/office/officeart/2005/8/layout/default#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6DF2B0-946C-534D-B467-E3C9C5AF5DE2}" type="doc">
      <dgm:prSet loTypeId="urn:microsoft.com/office/officeart/2005/8/layout/vList6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1D947D43-EFEF-3C4F-85BE-CE4FA78E5398}">
      <dgm:prSet phldrT="[Texte]"/>
      <dgm:spPr/>
      <dgm:t>
        <a:bodyPr/>
        <a:lstStyle/>
        <a:p>
          <a:r>
            <a:rPr lang="fr-FR" dirty="0"/>
            <a:t>Le passage de 5 à 4 constitue ces 20% de mortalité.</a:t>
          </a:r>
        </a:p>
      </dgm:t>
    </dgm:pt>
    <dgm:pt modelId="{E8804CF7-D857-844D-9E54-456F48FDA9EF}" type="parTrans" cxnId="{11D2EF81-7271-6C44-B933-79D6C353FA63}">
      <dgm:prSet/>
      <dgm:spPr/>
      <dgm:t>
        <a:bodyPr/>
        <a:lstStyle/>
        <a:p>
          <a:endParaRPr lang="fr-FR"/>
        </a:p>
      </dgm:t>
    </dgm:pt>
    <dgm:pt modelId="{C57F6057-CE3D-3A45-BB2A-E4BF75C95870}" type="sibTrans" cxnId="{11D2EF81-7271-6C44-B933-79D6C353FA63}">
      <dgm:prSet/>
      <dgm:spPr/>
      <dgm:t>
        <a:bodyPr/>
        <a:lstStyle/>
        <a:p>
          <a:endParaRPr lang="fr-FR"/>
        </a:p>
      </dgm:t>
    </dgm:pt>
    <dgm:pt modelId="{A6C2BF47-0582-8543-862F-5B39C164EC41}">
      <dgm:prSet phldrT="[Texte]"/>
      <dgm:spPr/>
      <dgm:t>
        <a:bodyPr/>
        <a:lstStyle/>
        <a:p>
          <a:r>
            <a:rPr lang="fr-FR" dirty="0"/>
            <a:t>Mais en réduction absolue: 5-4 = </a:t>
          </a:r>
          <a:r>
            <a:rPr lang="fr-FR" b="1" dirty="0">
              <a:solidFill>
                <a:srgbClr val="FF0000"/>
              </a:solidFill>
            </a:rPr>
            <a:t>1 seule femme </a:t>
          </a:r>
          <a:r>
            <a:rPr lang="fr-FR" dirty="0"/>
            <a:t>en moins  décède.</a:t>
          </a:r>
        </a:p>
      </dgm:t>
    </dgm:pt>
    <dgm:pt modelId="{B4FBDB38-7BEE-8943-94A9-5517D1CF899F}" type="parTrans" cxnId="{7FEFFA01-D2B9-F84E-9CBE-3A8DE8C7DC4E}">
      <dgm:prSet/>
      <dgm:spPr/>
      <dgm:t>
        <a:bodyPr/>
        <a:lstStyle/>
        <a:p>
          <a:endParaRPr lang="fr-FR"/>
        </a:p>
      </dgm:t>
    </dgm:pt>
    <dgm:pt modelId="{15F93E43-B1FB-0E49-8958-D5AAD94B3F0C}" type="sibTrans" cxnId="{7FEFFA01-D2B9-F84E-9CBE-3A8DE8C7DC4E}">
      <dgm:prSet/>
      <dgm:spPr/>
      <dgm:t>
        <a:bodyPr/>
        <a:lstStyle/>
        <a:p>
          <a:endParaRPr lang="fr-FR"/>
        </a:p>
      </dgm:t>
    </dgm:pt>
    <dgm:pt modelId="{0AC5E018-D606-4D43-94DF-5EBBBB6FFC01}">
      <dgm:prSet phldrT="[Texte]" custT="1"/>
      <dgm:spPr/>
      <dgm:t>
        <a:bodyPr/>
        <a:lstStyle/>
        <a:p>
          <a:endParaRPr lang="fr-FR" sz="2000" dirty="0"/>
        </a:p>
      </dgm:t>
    </dgm:pt>
    <dgm:pt modelId="{3779C9F0-9FD0-2847-81FD-F5EA8B46285C}" type="sibTrans" cxnId="{0D809FE1-5B78-3949-82AB-C068F7348BEC}">
      <dgm:prSet/>
      <dgm:spPr/>
      <dgm:t>
        <a:bodyPr/>
        <a:lstStyle/>
        <a:p>
          <a:endParaRPr lang="fr-FR"/>
        </a:p>
      </dgm:t>
    </dgm:pt>
    <dgm:pt modelId="{3106AD17-B288-414A-8D17-E05E59A2FC04}" type="parTrans" cxnId="{0D809FE1-5B78-3949-82AB-C068F7348BEC}">
      <dgm:prSet/>
      <dgm:spPr/>
      <dgm:t>
        <a:bodyPr/>
        <a:lstStyle/>
        <a:p>
          <a:endParaRPr lang="fr-FR"/>
        </a:p>
      </dgm:t>
    </dgm:pt>
    <dgm:pt modelId="{0C6EDB08-4C6A-0A49-8480-B6DBF0EB5581}" type="pres">
      <dgm:prSet presAssocID="{576DF2B0-946C-534D-B467-E3C9C5AF5DE2}" presName="Name0" presStyleCnt="0">
        <dgm:presLayoutVars>
          <dgm:dir/>
          <dgm:animLvl val="lvl"/>
          <dgm:resizeHandles/>
        </dgm:presLayoutVars>
      </dgm:prSet>
      <dgm:spPr/>
    </dgm:pt>
    <dgm:pt modelId="{8BCE881D-6CC7-FF47-8941-BC160E77DFC8}" type="pres">
      <dgm:prSet presAssocID="{0AC5E018-D606-4D43-94DF-5EBBBB6FFC01}" presName="linNode" presStyleCnt="0"/>
      <dgm:spPr/>
    </dgm:pt>
    <dgm:pt modelId="{C61F34FA-A490-F546-BEBC-B85DB82FB10D}" type="pres">
      <dgm:prSet presAssocID="{0AC5E018-D606-4D43-94DF-5EBBBB6FFC01}" presName="parentShp" presStyleLbl="node1" presStyleIdx="0" presStyleCnt="1" custScaleX="93086" custLinFactNeighborY="33029">
        <dgm:presLayoutVars>
          <dgm:bulletEnabled val="1"/>
        </dgm:presLayoutVars>
      </dgm:prSet>
      <dgm:spPr/>
    </dgm:pt>
    <dgm:pt modelId="{9A6ED1D6-FBDB-754A-A794-AFAB2F95CD14}" type="pres">
      <dgm:prSet presAssocID="{0AC5E018-D606-4D43-94DF-5EBBBB6FFC01}" presName="childShp" presStyleLbl="bgAccFollowNode1" presStyleIdx="0" presStyleCnt="1" custScaleY="44929" custLinFactNeighborX="2726" custLinFactNeighborY="-6042">
        <dgm:presLayoutVars>
          <dgm:bulletEnabled val="1"/>
        </dgm:presLayoutVars>
      </dgm:prSet>
      <dgm:spPr/>
    </dgm:pt>
  </dgm:ptLst>
  <dgm:cxnLst>
    <dgm:cxn modelId="{7FEFFA01-D2B9-F84E-9CBE-3A8DE8C7DC4E}" srcId="{0AC5E018-D606-4D43-94DF-5EBBBB6FFC01}" destId="{A6C2BF47-0582-8543-862F-5B39C164EC41}" srcOrd="1" destOrd="0" parTransId="{B4FBDB38-7BEE-8943-94A9-5517D1CF899F}" sibTransId="{15F93E43-B1FB-0E49-8958-D5AAD94B3F0C}"/>
    <dgm:cxn modelId="{8C49973D-78D1-5F47-A827-871A7CD14027}" type="presOf" srcId="{1D947D43-EFEF-3C4F-85BE-CE4FA78E5398}" destId="{9A6ED1D6-FBDB-754A-A794-AFAB2F95CD14}" srcOrd="0" destOrd="0" presId="urn:microsoft.com/office/officeart/2005/8/layout/vList6"/>
    <dgm:cxn modelId="{12AB5749-B114-E446-BFC7-6AED14B2774E}" type="presOf" srcId="{576DF2B0-946C-534D-B467-E3C9C5AF5DE2}" destId="{0C6EDB08-4C6A-0A49-8480-B6DBF0EB5581}" srcOrd="0" destOrd="0" presId="urn:microsoft.com/office/officeart/2005/8/layout/vList6"/>
    <dgm:cxn modelId="{C8C40159-905A-3444-B223-829F53C3A76E}" type="presOf" srcId="{0AC5E018-D606-4D43-94DF-5EBBBB6FFC01}" destId="{C61F34FA-A490-F546-BEBC-B85DB82FB10D}" srcOrd="0" destOrd="0" presId="urn:microsoft.com/office/officeart/2005/8/layout/vList6"/>
    <dgm:cxn modelId="{CFCCDF65-B2D4-734A-B36C-D5247FCE5A26}" type="presOf" srcId="{A6C2BF47-0582-8543-862F-5B39C164EC41}" destId="{9A6ED1D6-FBDB-754A-A794-AFAB2F95CD14}" srcOrd="0" destOrd="1" presId="urn:microsoft.com/office/officeart/2005/8/layout/vList6"/>
    <dgm:cxn modelId="{11D2EF81-7271-6C44-B933-79D6C353FA63}" srcId="{0AC5E018-D606-4D43-94DF-5EBBBB6FFC01}" destId="{1D947D43-EFEF-3C4F-85BE-CE4FA78E5398}" srcOrd="0" destOrd="0" parTransId="{E8804CF7-D857-844D-9E54-456F48FDA9EF}" sibTransId="{C57F6057-CE3D-3A45-BB2A-E4BF75C95870}"/>
    <dgm:cxn modelId="{0D809FE1-5B78-3949-82AB-C068F7348BEC}" srcId="{576DF2B0-946C-534D-B467-E3C9C5AF5DE2}" destId="{0AC5E018-D606-4D43-94DF-5EBBBB6FFC01}" srcOrd="0" destOrd="0" parTransId="{3106AD17-B288-414A-8D17-E05E59A2FC04}" sibTransId="{3779C9F0-9FD0-2847-81FD-F5EA8B46285C}"/>
    <dgm:cxn modelId="{67D5B897-75CC-F949-ADE2-3FF965BFD099}" type="presParOf" srcId="{0C6EDB08-4C6A-0A49-8480-B6DBF0EB5581}" destId="{8BCE881D-6CC7-FF47-8941-BC160E77DFC8}" srcOrd="0" destOrd="0" presId="urn:microsoft.com/office/officeart/2005/8/layout/vList6"/>
    <dgm:cxn modelId="{16F62C4B-4800-E545-BD11-8CF45ED15FB8}" type="presParOf" srcId="{8BCE881D-6CC7-FF47-8941-BC160E77DFC8}" destId="{C61F34FA-A490-F546-BEBC-B85DB82FB10D}" srcOrd="0" destOrd="0" presId="urn:microsoft.com/office/officeart/2005/8/layout/vList6"/>
    <dgm:cxn modelId="{24B2DC23-168E-C745-9E25-7920271918A4}" type="presParOf" srcId="{8BCE881D-6CC7-FF47-8941-BC160E77DFC8}" destId="{9A6ED1D6-FBDB-754A-A794-AFAB2F95CD14}" srcOrd="1" destOrd="0" presId="urn:microsoft.com/office/officeart/2005/8/layout/vList6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659F89-17FF-A349-9AF2-9D55FA8E910D}" type="doc">
      <dgm:prSet loTypeId="urn:microsoft.com/office/officeart/2005/8/layout/matrix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65F6ACBD-279B-A143-B195-F6CBB862712A}">
      <dgm:prSet phldrT="[Texte]"/>
      <dgm:spPr/>
      <dgm:t>
        <a:bodyPr/>
        <a:lstStyle/>
        <a:p>
          <a:r>
            <a:rPr lang="fr-FR" dirty="0"/>
            <a:t>Oui, on meurt moins du cancer depuis les années 90…</a:t>
          </a:r>
        </a:p>
        <a:p>
          <a:r>
            <a:rPr lang="fr-FR" b="1" dirty="0">
              <a:solidFill>
                <a:srgbClr val="FF0000"/>
              </a:solidFill>
            </a:rPr>
            <a:t>MAIS</a:t>
          </a:r>
        </a:p>
      </dgm:t>
    </dgm:pt>
    <dgm:pt modelId="{59BC5556-2C21-EE4A-B7F4-033AFFE2C118}" type="parTrans" cxnId="{AF222465-792A-8349-9778-CECE6267FCBA}">
      <dgm:prSet/>
      <dgm:spPr/>
      <dgm:t>
        <a:bodyPr/>
        <a:lstStyle/>
        <a:p>
          <a:endParaRPr lang="fr-FR"/>
        </a:p>
      </dgm:t>
    </dgm:pt>
    <dgm:pt modelId="{7EBE802F-ADBC-3149-ABCB-253E40DBA454}" type="sibTrans" cxnId="{AF222465-792A-8349-9778-CECE6267FCBA}">
      <dgm:prSet/>
      <dgm:spPr/>
      <dgm:t>
        <a:bodyPr/>
        <a:lstStyle/>
        <a:p>
          <a:endParaRPr lang="fr-FR"/>
        </a:p>
      </dgm:t>
    </dgm:pt>
    <dgm:pt modelId="{21A8668C-F318-154B-A309-E4C4C0B9644E}">
      <dgm:prSet phldrT="[Texte]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fr-FR" b="1" dirty="0"/>
            <a:t>la décroissance de la mortalité par cancer du sein a commencé bien avant 2005 (vers les années 1993) et ne s'est pas accélérée après 2004. Cette décroissance a donc probablement une autre origine que le dépistage. </a:t>
          </a:r>
          <a:endParaRPr lang="fr-FR" dirty="0"/>
        </a:p>
      </dgm:t>
    </dgm:pt>
    <dgm:pt modelId="{7843C544-5168-8F4B-8C82-A0EFE165BD39}" type="parTrans" cxnId="{9AC14521-7FD3-6546-8464-F28410246558}">
      <dgm:prSet/>
      <dgm:spPr/>
      <dgm:t>
        <a:bodyPr/>
        <a:lstStyle/>
        <a:p>
          <a:endParaRPr lang="fr-FR"/>
        </a:p>
      </dgm:t>
    </dgm:pt>
    <dgm:pt modelId="{15476D5C-9109-0546-8D9A-2428C6295960}" type="sibTrans" cxnId="{9AC14521-7FD3-6546-8464-F28410246558}">
      <dgm:prSet/>
      <dgm:spPr/>
      <dgm:t>
        <a:bodyPr/>
        <a:lstStyle/>
        <a:p>
          <a:endParaRPr lang="fr-FR"/>
        </a:p>
      </dgm:t>
    </dgm:pt>
    <dgm:pt modelId="{F2DE5820-1F15-DE41-9120-021020378BA9}">
      <dgm:prSet phldrT="[Texte]" custT="1"/>
      <dgm:spPr/>
      <dgm:t>
        <a:bodyPr/>
        <a:lstStyle/>
        <a:p>
          <a:endParaRPr lang="fr-FR" sz="1700" dirty="0"/>
        </a:p>
        <a:p>
          <a:endParaRPr lang="fr-FR" sz="1700" dirty="0"/>
        </a:p>
        <a:p>
          <a:endParaRPr lang="fr-FR" sz="2200" dirty="0"/>
        </a:p>
        <a:p>
          <a:r>
            <a:rPr lang="fr-FR" sz="2200" dirty="0"/>
            <a:t>* pas de corrélation entre les </a:t>
          </a:r>
          <a:r>
            <a:rPr lang="fr-FR" sz="2200" b="1" dirty="0">
              <a:solidFill>
                <a:srgbClr val="FFFF00"/>
              </a:solidFill>
            </a:rPr>
            <a:t>ampleurs</a:t>
          </a:r>
          <a:r>
            <a:rPr lang="fr-FR" sz="2200" dirty="0"/>
            <a:t> des dépistages et l’ampleur de la diminution des taux de mortalité</a:t>
          </a:r>
        </a:p>
        <a:p>
          <a:r>
            <a:rPr lang="fr-FR" sz="2200" dirty="0"/>
            <a:t>*pas de corrélation </a:t>
          </a:r>
          <a:r>
            <a:rPr lang="fr-FR" sz="2200" b="1" dirty="0">
              <a:solidFill>
                <a:srgbClr val="FFFF00"/>
              </a:solidFill>
            </a:rPr>
            <a:t>chronologique</a:t>
          </a:r>
        </a:p>
        <a:p>
          <a:r>
            <a:rPr lang="fr-FR" sz="2200" b="1" dirty="0">
              <a:solidFill>
                <a:schemeClr val="bg1"/>
              </a:solidFill>
            </a:rPr>
            <a:t>* </a:t>
          </a:r>
          <a:r>
            <a:rPr lang="fr-FR" sz="2200" b="1" dirty="0">
              <a:solidFill>
                <a:srgbClr val="FFFF00"/>
              </a:solidFill>
            </a:rPr>
            <a:t>Mêmes modèles </a:t>
          </a:r>
          <a:r>
            <a:rPr lang="fr-FR" sz="2200" b="0" dirty="0">
              <a:solidFill>
                <a:schemeClr val="bg1"/>
              </a:solidFill>
            </a:rPr>
            <a:t>de décroissance de mortalité pour 14 autres formes de cancers, non dépistés.</a:t>
          </a:r>
          <a:endParaRPr lang="fr-FR" sz="1100" b="0" i="1" dirty="0">
            <a:solidFill>
              <a:schemeClr val="bg1"/>
            </a:solidFill>
          </a:endParaRPr>
        </a:p>
        <a:p>
          <a:endParaRPr lang="fr-FR" sz="1100" b="0" i="1" dirty="0">
            <a:solidFill>
              <a:schemeClr val="bg1"/>
            </a:solidFill>
          </a:endParaRPr>
        </a:p>
        <a:p>
          <a:r>
            <a:rPr lang="fr-FR" sz="1100" b="0" i="1" dirty="0">
              <a:solidFill>
                <a:schemeClr val="bg1"/>
              </a:solidFill>
            </a:rPr>
            <a:t>        </a:t>
          </a:r>
          <a:r>
            <a:rPr lang="fr-FR" sz="1200" b="0" i="1" dirty="0">
              <a:solidFill>
                <a:schemeClr val="bg1"/>
              </a:solidFill>
            </a:rPr>
            <a:t>Etude 2015 Miller et </a:t>
          </a:r>
          <a:r>
            <a:rPr lang="fr-FR" sz="1200" b="0" i="1" dirty="0" err="1">
              <a:solidFill>
                <a:schemeClr val="bg1"/>
              </a:solidFill>
            </a:rPr>
            <a:t>Bleyer</a:t>
          </a:r>
          <a:r>
            <a:rPr lang="fr-FR" sz="1200" b="0" i="1" dirty="0">
              <a:solidFill>
                <a:schemeClr val="bg1"/>
              </a:solidFill>
            </a:rPr>
            <a:t> sur 8 pays </a:t>
          </a:r>
          <a:r>
            <a:rPr lang="fr-FR" sz="1200" i="1" dirty="0"/>
            <a:t>d’Europe + Amérique du Nord </a:t>
          </a:r>
          <a:endParaRPr lang="fr-FR" sz="1200" b="0" i="1" dirty="0">
            <a:solidFill>
              <a:schemeClr val="bg1"/>
            </a:solidFill>
          </a:endParaRPr>
        </a:p>
      </dgm:t>
    </dgm:pt>
    <dgm:pt modelId="{C9A8E4E7-8690-FB4F-9971-13A197C0107C}" type="parTrans" cxnId="{51E5C29B-5B6E-F548-90B2-3EAF5BCECDFD}">
      <dgm:prSet/>
      <dgm:spPr/>
      <dgm:t>
        <a:bodyPr/>
        <a:lstStyle/>
        <a:p>
          <a:endParaRPr lang="fr-FR"/>
        </a:p>
      </dgm:t>
    </dgm:pt>
    <dgm:pt modelId="{51D381D4-E287-E845-85AB-820BE9E49425}" type="sibTrans" cxnId="{51E5C29B-5B6E-F548-90B2-3EAF5BCECDFD}">
      <dgm:prSet/>
      <dgm:spPr/>
      <dgm:t>
        <a:bodyPr/>
        <a:lstStyle/>
        <a:p>
          <a:endParaRPr lang="fr-FR"/>
        </a:p>
      </dgm:t>
    </dgm:pt>
    <dgm:pt modelId="{B858B6D4-FF93-3440-9298-ED1C84CB5C15}">
      <dgm:prSet phldrT="[Texte]" custT="1"/>
      <dgm:spPr/>
      <dgm:t>
        <a:bodyPr/>
        <a:lstStyle/>
        <a:p>
          <a:r>
            <a:rPr lang="fr-FR" sz="2400" dirty="0">
              <a:solidFill>
                <a:schemeClr val="tx1"/>
              </a:solidFill>
            </a:rPr>
            <a:t>Au Royaume-Uni, entre 1985 et 1993, baisse de 11 % de la mortalité par cancer du sein alors que le dépistage n’a été opérationnel qu’en 1988</a:t>
          </a:r>
          <a:r>
            <a:rPr lang="fr-FR" sz="2100" dirty="0">
              <a:solidFill>
                <a:schemeClr val="tx1"/>
              </a:solidFill>
            </a:rPr>
            <a:t>.</a:t>
          </a:r>
        </a:p>
      </dgm:t>
    </dgm:pt>
    <dgm:pt modelId="{BEE536E9-1602-E440-98A5-0E5EAA13EACC}" type="parTrans" cxnId="{8813FD82-7713-9646-922B-954A094A9039}">
      <dgm:prSet/>
      <dgm:spPr/>
      <dgm:t>
        <a:bodyPr/>
        <a:lstStyle/>
        <a:p>
          <a:endParaRPr lang="fr-FR"/>
        </a:p>
      </dgm:t>
    </dgm:pt>
    <dgm:pt modelId="{A8F187C2-41A2-264E-9538-809D00661624}" type="sibTrans" cxnId="{8813FD82-7713-9646-922B-954A094A9039}">
      <dgm:prSet/>
      <dgm:spPr/>
      <dgm:t>
        <a:bodyPr/>
        <a:lstStyle/>
        <a:p>
          <a:endParaRPr lang="fr-FR"/>
        </a:p>
      </dgm:t>
    </dgm:pt>
    <dgm:pt modelId="{81ECC7F2-0A04-9D4A-B385-C54D269991AA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</a:rPr>
            <a:t>Danemark, décès par cancer du sein de 1971 à 2006 :</a:t>
          </a:r>
        </a:p>
        <a:p>
          <a:r>
            <a:rPr lang="fr-FR" sz="1800" dirty="0">
              <a:solidFill>
                <a:schemeClr val="tx1"/>
              </a:solidFill>
            </a:rPr>
            <a:t>Réduction chez des femmes de 55-74 ans :</a:t>
          </a:r>
        </a:p>
        <a:p>
          <a:r>
            <a:rPr lang="fr-FR" sz="1800" dirty="0">
              <a:solidFill>
                <a:schemeClr val="tx1"/>
              </a:solidFill>
            </a:rPr>
            <a:t>- de 1 % dans les zones où le dépistage existait,</a:t>
          </a:r>
        </a:p>
        <a:p>
          <a:r>
            <a:rPr lang="fr-FR" sz="1800" dirty="0">
              <a:solidFill>
                <a:schemeClr val="tx1"/>
              </a:solidFill>
            </a:rPr>
            <a:t>- de 2 % dans les zones où il n’existait pas.</a:t>
          </a:r>
        </a:p>
        <a:p>
          <a:r>
            <a:rPr lang="fr-FR" sz="1200" i="1" dirty="0">
              <a:solidFill>
                <a:schemeClr val="tx1"/>
              </a:solidFill>
            </a:rPr>
            <a:t>Jorgensen, 2010</a:t>
          </a:r>
        </a:p>
        <a:p>
          <a:endParaRPr lang="fr-FR" sz="1800" dirty="0">
            <a:solidFill>
              <a:schemeClr val="tx1"/>
            </a:solidFill>
          </a:endParaRPr>
        </a:p>
        <a:p>
          <a:endParaRPr lang="fr-FR" sz="1800" dirty="0">
            <a:solidFill>
              <a:schemeClr val="tx1"/>
            </a:solidFill>
          </a:endParaRPr>
        </a:p>
      </dgm:t>
    </dgm:pt>
    <dgm:pt modelId="{B2A4E57D-5C89-464E-AD0D-1D1EAAB21B84}" type="parTrans" cxnId="{77DE4A7A-AF94-FA45-992E-CF11ED28F1C6}">
      <dgm:prSet/>
      <dgm:spPr/>
      <dgm:t>
        <a:bodyPr/>
        <a:lstStyle/>
        <a:p>
          <a:endParaRPr lang="fr-FR"/>
        </a:p>
      </dgm:t>
    </dgm:pt>
    <dgm:pt modelId="{288E82F7-DAFB-E947-B781-9C7C5DF93BFD}" type="sibTrans" cxnId="{77DE4A7A-AF94-FA45-992E-CF11ED28F1C6}">
      <dgm:prSet/>
      <dgm:spPr/>
      <dgm:t>
        <a:bodyPr/>
        <a:lstStyle/>
        <a:p>
          <a:endParaRPr lang="fr-FR"/>
        </a:p>
      </dgm:t>
    </dgm:pt>
    <dgm:pt modelId="{7B30757C-D7A9-BC4C-8B29-00BEDE8CC5A9}" type="pres">
      <dgm:prSet presAssocID="{04659F89-17FF-A349-9AF2-9D55FA8E910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6BDD6B-E313-8946-892C-E81878AAA6D9}" type="pres">
      <dgm:prSet presAssocID="{04659F89-17FF-A349-9AF2-9D55FA8E910D}" presName="matrix" presStyleCnt="0"/>
      <dgm:spPr/>
    </dgm:pt>
    <dgm:pt modelId="{93CC339F-AF26-7F44-90D2-325C9A11BB4A}" type="pres">
      <dgm:prSet presAssocID="{04659F89-17FF-A349-9AF2-9D55FA8E910D}" presName="tile1" presStyleLbl="node1" presStyleIdx="0" presStyleCnt="4"/>
      <dgm:spPr/>
    </dgm:pt>
    <dgm:pt modelId="{AF10D548-A608-734F-A1BD-DA80AE41F046}" type="pres">
      <dgm:prSet presAssocID="{04659F89-17FF-A349-9AF2-9D55FA8E910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38BD120-70C7-284C-B4CD-4BE59884F38A}" type="pres">
      <dgm:prSet presAssocID="{04659F89-17FF-A349-9AF2-9D55FA8E910D}" presName="tile2" presStyleLbl="node1" presStyleIdx="1" presStyleCnt="4" custScaleY="117538" custLinFactNeighborX="0" custLinFactNeighborY="8857"/>
      <dgm:spPr/>
    </dgm:pt>
    <dgm:pt modelId="{E19A4528-7492-894F-8BB9-DC8E57F1275D}" type="pres">
      <dgm:prSet presAssocID="{04659F89-17FF-A349-9AF2-9D55FA8E910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567E06B-3346-AB40-9F8A-26FCF5F47D1D}" type="pres">
      <dgm:prSet presAssocID="{04659F89-17FF-A349-9AF2-9D55FA8E910D}" presName="tile3" presStyleLbl="node1" presStyleIdx="2" presStyleCnt="4" custLinFactNeighborY="-4384"/>
      <dgm:spPr/>
    </dgm:pt>
    <dgm:pt modelId="{57EC39D0-8825-0D4E-9319-4414A0967056}" type="pres">
      <dgm:prSet presAssocID="{04659F89-17FF-A349-9AF2-9D55FA8E910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8527E08-0FE1-6E49-9364-C540B23AB46E}" type="pres">
      <dgm:prSet presAssocID="{04659F89-17FF-A349-9AF2-9D55FA8E910D}" presName="tile4" presStyleLbl="node1" presStyleIdx="3" presStyleCnt="4" custScaleY="81753" custLinFactNeighborY="4739"/>
      <dgm:spPr/>
    </dgm:pt>
    <dgm:pt modelId="{62350541-E7AD-FF4C-AD1F-E682FFCF4A0E}" type="pres">
      <dgm:prSet presAssocID="{04659F89-17FF-A349-9AF2-9D55FA8E910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35AE7A2-6457-1241-AFB1-F6F1D65F3808}" type="pres">
      <dgm:prSet presAssocID="{04659F89-17FF-A349-9AF2-9D55FA8E910D}" presName="centerTile" presStyleLbl="fgShp" presStyleIdx="0" presStyleCnt="1" custLinFactNeighborX="-55481" custLinFactNeighborY="14171">
        <dgm:presLayoutVars>
          <dgm:chMax val="0"/>
          <dgm:chPref val="0"/>
        </dgm:presLayoutVars>
      </dgm:prSet>
      <dgm:spPr/>
    </dgm:pt>
  </dgm:ptLst>
  <dgm:cxnLst>
    <dgm:cxn modelId="{B5BBBD0D-E482-D645-BCEB-CDF09D7ED828}" type="presOf" srcId="{21A8668C-F318-154B-A309-E4C4C0B9644E}" destId="{93CC339F-AF26-7F44-90D2-325C9A11BB4A}" srcOrd="0" destOrd="0" presId="urn:microsoft.com/office/officeart/2005/8/layout/matrix1"/>
    <dgm:cxn modelId="{9AC14521-7FD3-6546-8464-F28410246558}" srcId="{65F6ACBD-279B-A143-B195-F6CBB862712A}" destId="{21A8668C-F318-154B-A309-E4C4C0B9644E}" srcOrd="0" destOrd="0" parTransId="{7843C544-5168-8F4B-8C82-A0EFE165BD39}" sibTransId="{15476D5C-9109-0546-8D9A-2428C6295960}"/>
    <dgm:cxn modelId="{7C6FB723-ECC8-1B4A-AFB5-4CE425130FFA}" type="presOf" srcId="{F2DE5820-1F15-DE41-9120-021020378BA9}" destId="{B38BD120-70C7-284C-B4CD-4BE59884F38A}" srcOrd="0" destOrd="0" presId="urn:microsoft.com/office/officeart/2005/8/layout/matrix1"/>
    <dgm:cxn modelId="{3CB29334-C631-164E-9284-5253AA5B428D}" type="presOf" srcId="{B858B6D4-FF93-3440-9298-ED1C84CB5C15}" destId="{0567E06B-3346-AB40-9F8A-26FCF5F47D1D}" srcOrd="0" destOrd="0" presId="urn:microsoft.com/office/officeart/2005/8/layout/matrix1"/>
    <dgm:cxn modelId="{0F081C3E-BD4A-5248-9648-892BF2AD0BFC}" type="presOf" srcId="{21A8668C-F318-154B-A309-E4C4C0B9644E}" destId="{AF10D548-A608-734F-A1BD-DA80AE41F046}" srcOrd="1" destOrd="0" presId="urn:microsoft.com/office/officeart/2005/8/layout/matrix1"/>
    <dgm:cxn modelId="{87225E58-06F1-4347-B57B-991542A59337}" type="presOf" srcId="{F2DE5820-1F15-DE41-9120-021020378BA9}" destId="{E19A4528-7492-894F-8BB9-DC8E57F1275D}" srcOrd="1" destOrd="0" presId="urn:microsoft.com/office/officeart/2005/8/layout/matrix1"/>
    <dgm:cxn modelId="{05CBE258-27A9-E64E-91F6-A7C4820768C7}" type="presOf" srcId="{B858B6D4-FF93-3440-9298-ED1C84CB5C15}" destId="{57EC39D0-8825-0D4E-9319-4414A0967056}" srcOrd="1" destOrd="0" presId="urn:microsoft.com/office/officeart/2005/8/layout/matrix1"/>
    <dgm:cxn modelId="{AF222465-792A-8349-9778-CECE6267FCBA}" srcId="{04659F89-17FF-A349-9AF2-9D55FA8E910D}" destId="{65F6ACBD-279B-A143-B195-F6CBB862712A}" srcOrd="0" destOrd="0" parTransId="{59BC5556-2C21-EE4A-B7F4-033AFFE2C118}" sibTransId="{7EBE802F-ADBC-3149-ABCB-253E40DBA454}"/>
    <dgm:cxn modelId="{77DE4A7A-AF94-FA45-992E-CF11ED28F1C6}" srcId="{65F6ACBD-279B-A143-B195-F6CBB862712A}" destId="{81ECC7F2-0A04-9D4A-B385-C54D269991AA}" srcOrd="3" destOrd="0" parTransId="{B2A4E57D-5C89-464E-AD0D-1D1EAAB21B84}" sibTransId="{288E82F7-DAFB-E947-B781-9C7C5DF93BFD}"/>
    <dgm:cxn modelId="{8813FD82-7713-9646-922B-954A094A9039}" srcId="{65F6ACBD-279B-A143-B195-F6CBB862712A}" destId="{B858B6D4-FF93-3440-9298-ED1C84CB5C15}" srcOrd="2" destOrd="0" parTransId="{BEE536E9-1602-E440-98A5-0E5EAA13EACC}" sibTransId="{A8F187C2-41A2-264E-9538-809D00661624}"/>
    <dgm:cxn modelId="{7A104D9A-49D5-664E-8477-6D003D4E267E}" type="presOf" srcId="{04659F89-17FF-A349-9AF2-9D55FA8E910D}" destId="{7B30757C-D7A9-BC4C-8B29-00BEDE8CC5A9}" srcOrd="0" destOrd="0" presId="urn:microsoft.com/office/officeart/2005/8/layout/matrix1"/>
    <dgm:cxn modelId="{51E5C29B-5B6E-F548-90B2-3EAF5BCECDFD}" srcId="{65F6ACBD-279B-A143-B195-F6CBB862712A}" destId="{F2DE5820-1F15-DE41-9120-021020378BA9}" srcOrd="1" destOrd="0" parTransId="{C9A8E4E7-8690-FB4F-9971-13A197C0107C}" sibTransId="{51D381D4-E287-E845-85AB-820BE9E49425}"/>
    <dgm:cxn modelId="{92E82EA2-22AE-C74F-B777-99229158BF80}" type="presOf" srcId="{65F6ACBD-279B-A143-B195-F6CBB862712A}" destId="{535AE7A2-6457-1241-AFB1-F6F1D65F3808}" srcOrd="0" destOrd="0" presId="urn:microsoft.com/office/officeart/2005/8/layout/matrix1"/>
    <dgm:cxn modelId="{21045BD9-A571-F34A-8DFD-12E9D4C15866}" type="presOf" srcId="{81ECC7F2-0A04-9D4A-B385-C54D269991AA}" destId="{62350541-E7AD-FF4C-AD1F-E682FFCF4A0E}" srcOrd="1" destOrd="0" presId="urn:microsoft.com/office/officeart/2005/8/layout/matrix1"/>
    <dgm:cxn modelId="{E0E0DFF1-934B-8245-A1C4-F3B6CEB7333D}" type="presOf" srcId="{81ECC7F2-0A04-9D4A-B385-C54D269991AA}" destId="{B8527E08-0FE1-6E49-9364-C540B23AB46E}" srcOrd="0" destOrd="0" presId="urn:microsoft.com/office/officeart/2005/8/layout/matrix1"/>
    <dgm:cxn modelId="{21C814DF-897C-CB43-B503-01DED6936E65}" type="presParOf" srcId="{7B30757C-D7A9-BC4C-8B29-00BEDE8CC5A9}" destId="{0F6BDD6B-E313-8946-892C-E81878AAA6D9}" srcOrd="0" destOrd="0" presId="urn:microsoft.com/office/officeart/2005/8/layout/matrix1"/>
    <dgm:cxn modelId="{D6ECD3CE-4CD1-144B-9807-E88F69DDE9ED}" type="presParOf" srcId="{0F6BDD6B-E313-8946-892C-E81878AAA6D9}" destId="{93CC339F-AF26-7F44-90D2-325C9A11BB4A}" srcOrd="0" destOrd="0" presId="urn:microsoft.com/office/officeart/2005/8/layout/matrix1"/>
    <dgm:cxn modelId="{EE3C5D8D-E384-C949-B589-F75A2864BC0E}" type="presParOf" srcId="{0F6BDD6B-E313-8946-892C-E81878AAA6D9}" destId="{AF10D548-A608-734F-A1BD-DA80AE41F046}" srcOrd="1" destOrd="0" presId="urn:microsoft.com/office/officeart/2005/8/layout/matrix1"/>
    <dgm:cxn modelId="{8307FED0-3C4A-F84B-A598-3D31F6AC80A6}" type="presParOf" srcId="{0F6BDD6B-E313-8946-892C-E81878AAA6D9}" destId="{B38BD120-70C7-284C-B4CD-4BE59884F38A}" srcOrd="2" destOrd="0" presId="urn:microsoft.com/office/officeart/2005/8/layout/matrix1"/>
    <dgm:cxn modelId="{35555243-4115-9C4A-893B-5148F698C7C7}" type="presParOf" srcId="{0F6BDD6B-E313-8946-892C-E81878AAA6D9}" destId="{E19A4528-7492-894F-8BB9-DC8E57F1275D}" srcOrd="3" destOrd="0" presId="urn:microsoft.com/office/officeart/2005/8/layout/matrix1"/>
    <dgm:cxn modelId="{262BB45B-1357-5C48-AFD4-D797E2B1BC27}" type="presParOf" srcId="{0F6BDD6B-E313-8946-892C-E81878AAA6D9}" destId="{0567E06B-3346-AB40-9F8A-26FCF5F47D1D}" srcOrd="4" destOrd="0" presId="urn:microsoft.com/office/officeart/2005/8/layout/matrix1"/>
    <dgm:cxn modelId="{88497690-0E02-384B-A0F1-C78A3DD9277A}" type="presParOf" srcId="{0F6BDD6B-E313-8946-892C-E81878AAA6D9}" destId="{57EC39D0-8825-0D4E-9319-4414A0967056}" srcOrd="5" destOrd="0" presId="urn:microsoft.com/office/officeart/2005/8/layout/matrix1"/>
    <dgm:cxn modelId="{8D1A8A92-17BD-6146-8988-FFEF55E77B50}" type="presParOf" srcId="{0F6BDD6B-E313-8946-892C-E81878AAA6D9}" destId="{B8527E08-0FE1-6E49-9364-C540B23AB46E}" srcOrd="6" destOrd="0" presId="urn:microsoft.com/office/officeart/2005/8/layout/matrix1"/>
    <dgm:cxn modelId="{9AD89C33-163C-1C43-BE80-C4DABC79EDDD}" type="presParOf" srcId="{0F6BDD6B-E313-8946-892C-E81878AAA6D9}" destId="{62350541-E7AD-FF4C-AD1F-E682FFCF4A0E}" srcOrd="7" destOrd="0" presId="urn:microsoft.com/office/officeart/2005/8/layout/matrix1"/>
    <dgm:cxn modelId="{9AA19E39-9F47-E349-B746-CFFAB7DE2885}" type="presParOf" srcId="{7B30757C-D7A9-BC4C-8B29-00BEDE8CC5A9}" destId="{535AE7A2-6457-1241-AFB1-F6F1D65F380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5C6268-3963-9843-8574-4C099F4E1DD1}" type="doc">
      <dgm:prSet loTypeId="urn:microsoft.com/office/officeart/2005/8/layout/matrix3" loCatId="matrix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DC206A6-F1EA-2442-BCA3-867839C007CE}">
      <dgm:prSet phldrT="[Texte]" custT="1"/>
      <dgm:spPr/>
      <dgm:t>
        <a:bodyPr/>
        <a:lstStyle/>
        <a:p>
          <a:r>
            <a:rPr lang="fr-FR" sz="3200" dirty="0">
              <a:solidFill>
                <a:schemeClr val="tx1"/>
              </a:solidFill>
            </a:rPr>
            <a:t>femmes plus vigilantes</a:t>
          </a:r>
          <a:endParaRPr lang="fr-FR" sz="3200" dirty="0"/>
        </a:p>
      </dgm:t>
    </dgm:pt>
    <dgm:pt modelId="{D483AC11-E3E2-BA49-B2BA-B62370F7D2BC}" type="parTrans" cxnId="{99846511-AFE6-4C44-A756-63E5D7CBD16A}">
      <dgm:prSet/>
      <dgm:spPr/>
      <dgm:t>
        <a:bodyPr/>
        <a:lstStyle/>
        <a:p>
          <a:endParaRPr lang="fr-FR"/>
        </a:p>
      </dgm:t>
    </dgm:pt>
    <dgm:pt modelId="{8FB35FFC-3629-214F-81C1-B84344CC082D}" type="sibTrans" cxnId="{99846511-AFE6-4C44-A756-63E5D7CBD16A}">
      <dgm:prSet/>
      <dgm:spPr/>
      <dgm:t>
        <a:bodyPr/>
        <a:lstStyle/>
        <a:p>
          <a:endParaRPr lang="fr-FR"/>
        </a:p>
      </dgm:t>
    </dgm:pt>
    <dgm:pt modelId="{F7811875-0421-3743-B506-22DFC984004E}">
      <dgm:prSet phldrT="[Texte]" custT="1"/>
      <dgm:spPr/>
      <dgm:t>
        <a:bodyPr/>
        <a:lstStyle/>
        <a:p>
          <a:endParaRPr lang="fr-FR" sz="1700" baseline="30000" dirty="0">
            <a:solidFill>
              <a:schemeClr val="tx1"/>
            </a:solidFill>
          </a:endParaRPr>
        </a:p>
      </dgm:t>
    </dgm:pt>
    <dgm:pt modelId="{C3B25742-AB59-D54B-B67F-7BA7D8155358}" type="parTrans" cxnId="{B10E2A2B-C9C7-E645-BFB9-5C8E75D03FFE}">
      <dgm:prSet/>
      <dgm:spPr/>
      <dgm:t>
        <a:bodyPr/>
        <a:lstStyle/>
        <a:p>
          <a:endParaRPr lang="fr-FR"/>
        </a:p>
      </dgm:t>
    </dgm:pt>
    <dgm:pt modelId="{C8AE4344-DAB4-3942-BEF2-5BED4B056E48}" type="sibTrans" cxnId="{B10E2A2B-C9C7-E645-BFB9-5C8E75D03FFE}">
      <dgm:prSet/>
      <dgm:spPr/>
      <dgm:t>
        <a:bodyPr/>
        <a:lstStyle/>
        <a:p>
          <a:endParaRPr lang="fr-FR"/>
        </a:p>
      </dgm:t>
    </dgm:pt>
    <dgm:pt modelId="{32EA8213-41C9-BF40-BDAF-7031228C5CF6}">
      <dgm:prSet phldrT="[Texte]"/>
      <dgm:spPr/>
      <dgm:t>
        <a:bodyPr/>
        <a:lstStyle/>
        <a:p>
          <a:r>
            <a:rPr lang="fr-FR" b="1" dirty="0">
              <a:solidFill>
                <a:srgbClr val="005031"/>
              </a:solidFill>
            </a:rPr>
            <a:t>Le </a:t>
          </a:r>
          <a:r>
            <a:rPr lang="fr-FR" b="1" dirty="0">
              <a:solidFill>
                <a:schemeClr val="accent2">
                  <a:lumMod val="50000"/>
                </a:schemeClr>
              </a:solidFill>
            </a:rPr>
            <a:t>bénéfice à espérer</a:t>
          </a:r>
          <a:r>
            <a:rPr lang="fr-FR" b="1" dirty="0">
              <a:solidFill>
                <a:srgbClr val="005031"/>
              </a:solidFill>
            </a:rPr>
            <a:t> d’un dépistage a </a:t>
          </a:r>
          <a:r>
            <a:rPr lang="fr-FR" b="1" dirty="0">
              <a:solidFill>
                <a:schemeClr val="accent2">
                  <a:lumMod val="50000"/>
                </a:schemeClr>
              </a:solidFill>
            </a:rPr>
            <a:t>diminué</a:t>
          </a:r>
          <a:r>
            <a:rPr lang="fr-FR" b="1" dirty="0">
              <a:solidFill>
                <a:srgbClr val="005031"/>
              </a:solidFill>
            </a:rPr>
            <a:t> par rapport aux années 1960 à 1980</a:t>
          </a:r>
          <a:endParaRPr lang="fr-FR" dirty="0"/>
        </a:p>
      </dgm:t>
    </dgm:pt>
    <dgm:pt modelId="{C021C6D6-EAE3-D649-A2FD-E90211975132}" type="parTrans" cxnId="{19A5390C-26A5-1F44-85DB-8A2B9D460D25}">
      <dgm:prSet/>
      <dgm:spPr/>
      <dgm:t>
        <a:bodyPr/>
        <a:lstStyle/>
        <a:p>
          <a:endParaRPr lang="fr-FR"/>
        </a:p>
      </dgm:t>
    </dgm:pt>
    <dgm:pt modelId="{9F018892-ED0E-5645-BF86-B55DC427D275}" type="sibTrans" cxnId="{19A5390C-26A5-1F44-85DB-8A2B9D460D25}">
      <dgm:prSet/>
      <dgm:spPr/>
      <dgm:t>
        <a:bodyPr/>
        <a:lstStyle/>
        <a:p>
          <a:endParaRPr lang="fr-FR"/>
        </a:p>
      </dgm:t>
    </dgm:pt>
    <dgm:pt modelId="{EE9A992C-6C57-FA42-B16C-12704A3EAE22}">
      <dgm:prSet phldrT="[Texte]" custT="1"/>
      <dgm:spPr/>
      <dgm:t>
        <a:bodyPr/>
        <a:lstStyle/>
        <a:p>
          <a:r>
            <a:rPr lang="fr-FR" sz="2200" dirty="0">
              <a:solidFill>
                <a:schemeClr val="tx1"/>
              </a:solidFill>
            </a:rPr>
            <a:t>Traitements sont plus efficaces.</a:t>
          </a:r>
        </a:p>
        <a:p>
          <a:r>
            <a:rPr lang="fr-FR" sz="2200" b="1" dirty="0">
              <a:solidFill>
                <a:schemeClr val="bg1"/>
              </a:solidFill>
            </a:rPr>
            <a:t>Les femmes qui se font dépister vivent plus longtemps parce que toutes les patientes atteintes d’un cancer du sein vivent plus longtemps</a:t>
          </a:r>
          <a:r>
            <a:rPr lang="fr-FR" sz="3200" b="1" dirty="0">
              <a:solidFill>
                <a:schemeClr val="bg1"/>
              </a:solidFill>
            </a:rPr>
            <a:t>. </a:t>
          </a:r>
        </a:p>
      </dgm:t>
    </dgm:pt>
    <dgm:pt modelId="{51FF9C6A-6A96-1F41-A225-4DF2BCCF5DB3}" type="sibTrans" cxnId="{415D2FAC-72B2-9942-8BF3-11F3973C5C39}">
      <dgm:prSet/>
      <dgm:spPr/>
      <dgm:t>
        <a:bodyPr/>
        <a:lstStyle/>
        <a:p>
          <a:endParaRPr lang="fr-FR"/>
        </a:p>
      </dgm:t>
    </dgm:pt>
    <dgm:pt modelId="{67E99D83-8047-C140-B64A-0BFFC9BC5666}" type="parTrans" cxnId="{415D2FAC-72B2-9942-8BF3-11F3973C5C39}">
      <dgm:prSet/>
      <dgm:spPr/>
      <dgm:t>
        <a:bodyPr/>
        <a:lstStyle/>
        <a:p>
          <a:endParaRPr lang="fr-FR"/>
        </a:p>
      </dgm:t>
    </dgm:pt>
    <dgm:pt modelId="{B8C526C5-758D-1741-827E-1D5535370825}" type="pres">
      <dgm:prSet presAssocID="{E25C6268-3963-9843-8574-4C099F4E1DD1}" presName="matrix" presStyleCnt="0">
        <dgm:presLayoutVars>
          <dgm:chMax val="1"/>
          <dgm:dir/>
          <dgm:resizeHandles val="exact"/>
        </dgm:presLayoutVars>
      </dgm:prSet>
      <dgm:spPr/>
    </dgm:pt>
    <dgm:pt modelId="{7D71CEF1-FEC1-CE42-A5FB-DADC730DF310}" type="pres">
      <dgm:prSet presAssocID="{E25C6268-3963-9843-8574-4C099F4E1DD1}" presName="diamond" presStyleLbl="bgShp" presStyleIdx="0" presStyleCnt="1"/>
      <dgm:spPr/>
    </dgm:pt>
    <dgm:pt modelId="{EFBDB283-5A9F-7949-8DBF-BAA5B51E2CB9}" type="pres">
      <dgm:prSet presAssocID="{E25C6268-3963-9843-8574-4C099F4E1DD1}" presName="quad1" presStyleLbl="node1" presStyleIdx="0" presStyleCnt="4" custLinFactNeighborX="-24745" custLinFactNeighborY="2343">
        <dgm:presLayoutVars>
          <dgm:chMax val="0"/>
          <dgm:chPref val="0"/>
          <dgm:bulletEnabled val="1"/>
        </dgm:presLayoutVars>
      </dgm:prSet>
      <dgm:spPr/>
    </dgm:pt>
    <dgm:pt modelId="{02CC2BB5-D85F-3E43-A4C9-B3D513B3C56F}" type="pres">
      <dgm:prSet presAssocID="{E25C6268-3963-9843-8574-4C099F4E1DD1}" presName="quad2" presStyleLbl="node1" presStyleIdx="1" presStyleCnt="4" custScaleX="151009" custLinFactNeighborX="-13735" custLinFactNeighborY="-2397">
        <dgm:presLayoutVars>
          <dgm:chMax val="0"/>
          <dgm:chPref val="0"/>
          <dgm:bulletEnabled val="1"/>
        </dgm:presLayoutVars>
      </dgm:prSet>
      <dgm:spPr/>
    </dgm:pt>
    <dgm:pt modelId="{AF837860-C5B3-724B-9A56-73FF0A06974D}" type="pres">
      <dgm:prSet presAssocID="{E25C6268-3963-9843-8574-4C099F4E1DD1}" presName="quad3" presStyleLbl="node1" presStyleIdx="2" presStyleCnt="4" custScaleY="120687" custLinFactNeighborX="-16525" custLinFactNeighborY="6497">
        <dgm:presLayoutVars>
          <dgm:chMax val="0"/>
          <dgm:chPref val="0"/>
          <dgm:bulletEnabled val="1"/>
        </dgm:presLayoutVars>
      </dgm:prSet>
      <dgm:spPr/>
    </dgm:pt>
    <dgm:pt modelId="{EF43F9E7-5B2D-1F4F-8A4C-E7D03C088D63}" type="pres">
      <dgm:prSet presAssocID="{E25C6268-3963-9843-8574-4C099F4E1DD1}" presName="quad4" presStyleLbl="node1" presStyleIdx="3" presStyleCnt="4" custScaleX="149451" custScaleY="117021" custLinFactNeighborX="9695" custLinFactNeighborY="1624">
        <dgm:presLayoutVars>
          <dgm:chMax val="0"/>
          <dgm:chPref val="0"/>
          <dgm:bulletEnabled val="1"/>
        </dgm:presLayoutVars>
      </dgm:prSet>
      <dgm:spPr/>
    </dgm:pt>
  </dgm:ptLst>
  <dgm:cxnLst>
    <dgm:cxn modelId="{19A5390C-26A5-1F44-85DB-8A2B9D460D25}" srcId="{E25C6268-3963-9843-8574-4C099F4E1DD1}" destId="{32EA8213-41C9-BF40-BDAF-7031228C5CF6}" srcOrd="3" destOrd="0" parTransId="{C021C6D6-EAE3-D649-A2FD-E90211975132}" sibTransId="{9F018892-ED0E-5645-BF86-B55DC427D275}"/>
    <dgm:cxn modelId="{99846511-AFE6-4C44-A756-63E5D7CBD16A}" srcId="{E25C6268-3963-9843-8574-4C099F4E1DD1}" destId="{2DC206A6-F1EA-2442-BCA3-867839C007CE}" srcOrd="0" destOrd="0" parTransId="{D483AC11-E3E2-BA49-B2BA-B62370F7D2BC}" sibTransId="{8FB35FFC-3629-214F-81C1-B84344CC082D}"/>
    <dgm:cxn modelId="{B10E2A2B-C9C7-E645-BFB9-5C8E75D03FFE}" srcId="{E25C6268-3963-9843-8574-4C099F4E1DD1}" destId="{F7811875-0421-3743-B506-22DFC984004E}" srcOrd="2" destOrd="0" parTransId="{C3B25742-AB59-D54B-B67F-7BA7D8155358}" sibTransId="{C8AE4344-DAB4-3942-BEF2-5BED4B056E48}"/>
    <dgm:cxn modelId="{4AA6D645-FE1E-C442-BAF2-E112B06217AE}" type="presOf" srcId="{E25C6268-3963-9843-8574-4C099F4E1DD1}" destId="{B8C526C5-758D-1741-827E-1D5535370825}" srcOrd="0" destOrd="0" presId="urn:microsoft.com/office/officeart/2005/8/layout/matrix3"/>
    <dgm:cxn modelId="{9ABF7F5E-6C28-1A4F-8B94-CB9C3E913929}" type="presOf" srcId="{F7811875-0421-3743-B506-22DFC984004E}" destId="{AF837860-C5B3-724B-9A56-73FF0A06974D}" srcOrd="0" destOrd="0" presId="urn:microsoft.com/office/officeart/2005/8/layout/matrix3"/>
    <dgm:cxn modelId="{9DAD9873-A501-5F44-ADDD-57EAB5698B5D}" type="presOf" srcId="{EE9A992C-6C57-FA42-B16C-12704A3EAE22}" destId="{02CC2BB5-D85F-3E43-A4C9-B3D513B3C56F}" srcOrd="0" destOrd="0" presId="urn:microsoft.com/office/officeart/2005/8/layout/matrix3"/>
    <dgm:cxn modelId="{2CB16BA9-35E9-3042-A389-A634F9592058}" type="presOf" srcId="{2DC206A6-F1EA-2442-BCA3-867839C007CE}" destId="{EFBDB283-5A9F-7949-8DBF-BAA5B51E2CB9}" srcOrd="0" destOrd="0" presId="urn:microsoft.com/office/officeart/2005/8/layout/matrix3"/>
    <dgm:cxn modelId="{415D2FAC-72B2-9942-8BF3-11F3973C5C39}" srcId="{E25C6268-3963-9843-8574-4C099F4E1DD1}" destId="{EE9A992C-6C57-FA42-B16C-12704A3EAE22}" srcOrd="1" destOrd="0" parTransId="{67E99D83-8047-C140-B64A-0BFFC9BC5666}" sibTransId="{51FF9C6A-6A96-1F41-A225-4DF2BCCF5DB3}"/>
    <dgm:cxn modelId="{4F24DBDB-F2FC-E647-AFC9-A1055D888949}" type="presOf" srcId="{32EA8213-41C9-BF40-BDAF-7031228C5CF6}" destId="{EF43F9E7-5B2D-1F4F-8A4C-E7D03C088D63}" srcOrd="0" destOrd="0" presId="urn:microsoft.com/office/officeart/2005/8/layout/matrix3"/>
    <dgm:cxn modelId="{24812F4F-DC94-9F4E-A055-121489BE9364}" type="presParOf" srcId="{B8C526C5-758D-1741-827E-1D5535370825}" destId="{7D71CEF1-FEC1-CE42-A5FB-DADC730DF310}" srcOrd="0" destOrd="0" presId="urn:microsoft.com/office/officeart/2005/8/layout/matrix3"/>
    <dgm:cxn modelId="{C8E20E0E-6711-DF47-BC18-C395437D098F}" type="presParOf" srcId="{B8C526C5-758D-1741-827E-1D5535370825}" destId="{EFBDB283-5A9F-7949-8DBF-BAA5B51E2CB9}" srcOrd="1" destOrd="0" presId="urn:microsoft.com/office/officeart/2005/8/layout/matrix3"/>
    <dgm:cxn modelId="{D4A743D5-4368-554F-A182-AD3B8A5B0F01}" type="presParOf" srcId="{B8C526C5-758D-1741-827E-1D5535370825}" destId="{02CC2BB5-D85F-3E43-A4C9-B3D513B3C56F}" srcOrd="2" destOrd="0" presId="urn:microsoft.com/office/officeart/2005/8/layout/matrix3"/>
    <dgm:cxn modelId="{D2DF84F7-09DE-3F43-8005-93BD90DD56D7}" type="presParOf" srcId="{B8C526C5-758D-1741-827E-1D5535370825}" destId="{AF837860-C5B3-724B-9A56-73FF0A06974D}" srcOrd="3" destOrd="0" presId="urn:microsoft.com/office/officeart/2005/8/layout/matrix3"/>
    <dgm:cxn modelId="{D8E35C1A-A858-C140-8A23-33A490DF0886}" type="presParOf" srcId="{B8C526C5-758D-1741-827E-1D5535370825}" destId="{EF43F9E7-5B2D-1F4F-8A4C-E7D03C088D63}" srcOrd="4" destOrd="0" presId="urn:microsoft.com/office/officeart/2005/8/layout/matrix3"/>
  </dgm:cxnLst>
  <dgm:bg>
    <a:solidFill>
      <a:schemeClr val="accent4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CFFD3B-79E5-8146-B8DA-B30605E32712}" type="doc">
      <dgm:prSet loTypeId="urn:microsoft.com/office/officeart/2005/8/layout/default#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56B200B-17C3-514A-B395-781C5DCD71E5}">
      <dgm:prSet phldrT="[Texte]" custT="1"/>
      <dgm:spPr/>
      <dgm:t>
        <a:bodyPr/>
        <a:lstStyle/>
        <a:p>
          <a:r>
            <a:rPr lang="fr-FR" sz="2400" b="1" dirty="0">
              <a:solidFill>
                <a:srgbClr val="632523"/>
              </a:solidFill>
            </a:rPr>
            <a:t>Pour une information adulte</a:t>
          </a:r>
        </a:p>
        <a:p>
          <a:r>
            <a:rPr lang="fr-FR" sz="2400" b="1" dirty="0">
              <a:solidFill>
                <a:srgbClr val="632523"/>
              </a:solidFill>
            </a:rPr>
            <a:t>Stop slogans !</a:t>
          </a:r>
        </a:p>
        <a:p>
          <a:r>
            <a:rPr lang="fr-FR" sz="1200" b="1" dirty="0">
              <a:solidFill>
                <a:srgbClr val="632523"/>
              </a:solidFill>
            </a:rPr>
            <a:t>( plus tôt mieux c’est !</a:t>
          </a:r>
        </a:p>
        <a:p>
          <a:r>
            <a:rPr lang="fr-FR" sz="1200" b="1" dirty="0">
              <a:solidFill>
                <a:srgbClr val="632523"/>
              </a:solidFill>
            </a:rPr>
            <a:t>9 cancers sur 10 guérissent! )</a:t>
          </a:r>
          <a:endParaRPr lang="fr-FR" sz="1200" dirty="0"/>
        </a:p>
      </dgm:t>
    </dgm:pt>
    <dgm:pt modelId="{FFEFB953-B233-2D4C-AA0B-6C606986E2FC}" type="parTrans" cxnId="{202EFC3C-C4D3-9A4F-BD9F-6ADB05915E6F}">
      <dgm:prSet/>
      <dgm:spPr/>
      <dgm:t>
        <a:bodyPr/>
        <a:lstStyle/>
        <a:p>
          <a:endParaRPr lang="fr-FR"/>
        </a:p>
      </dgm:t>
    </dgm:pt>
    <dgm:pt modelId="{E37E44DA-08A2-2641-B3C2-6D1EACAF6DF9}" type="sibTrans" cxnId="{202EFC3C-C4D3-9A4F-BD9F-6ADB05915E6F}">
      <dgm:prSet/>
      <dgm:spPr/>
      <dgm:t>
        <a:bodyPr/>
        <a:lstStyle/>
        <a:p>
          <a:endParaRPr lang="fr-FR"/>
        </a:p>
      </dgm:t>
    </dgm:pt>
    <dgm:pt modelId="{BDAAFF46-F85F-1E4B-AB20-4A3233926529}">
      <dgm:prSet phldrT="[Texte]" custT="1"/>
      <dgm:spPr/>
      <dgm:t>
        <a:bodyPr/>
        <a:lstStyle/>
        <a:p>
          <a:pPr rtl="0"/>
          <a:r>
            <a:rPr lang="fr-FR" sz="2400" dirty="0">
              <a:solidFill>
                <a:schemeClr val="tx1"/>
              </a:solidFill>
            </a:rPr>
            <a:t>Ne dissimulons pas les controverses,</a:t>
          </a:r>
        </a:p>
        <a:p>
          <a:pPr rtl="0"/>
          <a:r>
            <a:rPr lang="fr-FR" sz="2400" dirty="0">
              <a:solidFill>
                <a:schemeClr val="tx1"/>
              </a:solidFill>
            </a:rPr>
            <a:t>Ne jouons pas sur la peur du cancer.</a:t>
          </a:r>
          <a:endParaRPr lang="fr-FR" sz="2400" dirty="0"/>
        </a:p>
      </dgm:t>
    </dgm:pt>
    <dgm:pt modelId="{6EB2E49C-26EA-0844-B44D-2280C48FD865}" type="parTrans" cxnId="{A5F584F4-6EDC-584C-BD17-699051E06A49}">
      <dgm:prSet/>
      <dgm:spPr/>
      <dgm:t>
        <a:bodyPr/>
        <a:lstStyle/>
        <a:p>
          <a:endParaRPr lang="fr-FR"/>
        </a:p>
      </dgm:t>
    </dgm:pt>
    <dgm:pt modelId="{0B60E53F-6A96-0547-AD65-5ECDCFE5A7B5}" type="sibTrans" cxnId="{A5F584F4-6EDC-584C-BD17-699051E06A49}">
      <dgm:prSet/>
      <dgm:spPr/>
      <dgm:t>
        <a:bodyPr/>
        <a:lstStyle/>
        <a:p>
          <a:endParaRPr lang="fr-FR"/>
        </a:p>
      </dgm:t>
    </dgm:pt>
    <dgm:pt modelId="{9FF33E17-A6B3-E241-AF74-1E97E86E7A0C}">
      <dgm:prSet phldrT="[Texte]" custT="1"/>
      <dgm:spPr/>
      <dgm:t>
        <a:bodyPr/>
        <a:lstStyle/>
        <a:p>
          <a:r>
            <a:rPr lang="fr-FR" sz="2400" dirty="0">
              <a:solidFill>
                <a:schemeClr val="tx1"/>
              </a:solidFill>
            </a:rPr>
            <a:t>Présentons les résultats sans exagération. </a:t>
          </a:r>
        </a:p>
        <a:p>
          <a:r>
            <a:rPr lang="fr-FR" sz="2400" dirty="0">
              <a:solidFill>
                <a:schemeClr val="tx1"/>
              </a:solidFill>
            </a:rPr>
            <a:t>Donner aux femmes les données réelles !</a:t>
          </a:r>
          <a:endParaRPr lang="fr-FR" sz="2400" dirty="0"/>
        </a:p>
      </dgm:t>
    </dgm:pt>
    <dgm:pt modelId="{4647DF99-4535-2047-BB3D-19A61E581273}" type="parTrans" cxnId="{543093C6-412F-2342-8729-3FC78569A142}">
      <dgm:prSet/>
      <dgm:spPr/>
      <dgm:t>
        <a:bodyPr/>
        <a:lstStyle/>
        <a:p>
          <a:endParaRPr lang="fr-FR"/>
        </a:p>
      </dgm:t>
    </dgm:pt>
    <dgm:pt modelId="{FF28B05D-A4C9-494F-91B4-A7C96ADA8D5C}" type="sibTrans" cxnId="{543093C6-412F-2342-8729-3FC78569A142}">
      <dgm:prSet/>
      <dgm:spPr/>
      <dgm:t>
        <a:bodyPr/>
        <a:lstStyle/>
        <a:p>
          <a:endParaRPr lang="fr-FR"/>
        </a:p>
      </dgm:t>
    </dgm:pt>
    <dgm:pt modelId="{553698E9-6084-9B42-923E-FA503ADCA2C2}">
      <dgm:prSet phldrT="[Texte]" custT="1"/>
      <dgm:spPr/>
      <dgm:t>
        <a:bodyPr/>
        <a:lstStyle/>
        <a:p>
          <a:r>
            <a:rPr lang="fr-FR" sz="2000" dirty="0">
              <a:solidFill>
                <a:schemeClr val="tx1"/>
              </a:solidFill>
            </a:rPr>
            <a:t>Ne minimisons pas les effets </a:t>
          </a:r>
        </a:p>
        <a:p>
          <a:r>
            <a:rPr lang="fr-FR" sz="2000" dirty="0">
              <a:solidFill>
                <a:schemeClr val="tx1"/>
              </a:solidFill>
            </a:rPr>
            <a:t>indésirables du dépistage :</a:t>
          </a:r>
        </a:p>
        <a:p>
          <a:r>
            <a:rPr lang="fr-FR" sz="2000" dirty="0">
              <a:solidFill>
                <a:schemeClr val="tx1"/>
              </a:solidFill>
            </a:rPr>
            <a:t>*</a:t>
          </a:r>
          <a:r>
            <a:rPr lang="fr-FR" sz="2000" dirty="0" err="1">
              <a:solidFill>
                <a:schemeClr val="tx1"/>
              </a:solidFill>
            </a:rPr>
            <a:t>surdiagnostic</a:t>
          </a:r>
          <a:r>
            <a:rPr lang="fr-FR" sz="2000" dirty="0">
              <a:solidFill>
                <a:schemeClr val="tx1"/>
              </a:solidFill>
            </a:rPr>
            <a:t>, </a:t>
          </a:r>
          <a:r>
            <a:rPr lang="fr-FR" sz="2000" dirty="0" err="1">
              <a:solidFill>
                <a:schemeClr val="tx1"/>
              </a:solidFill>
            </a:rPr>
            <a:t>surtraitement</a:t>
          </a:r>
          <a:endParaRPr lang="fr-FR" sz="2000" dirty="0">
            <a:solidFill>
              <a:schemeClr val="tx1"/>
            </a:solidFill>
          </a:endParaRPr>
        </a:p>
        <a:p>
          <a:r>
            <a:rPr lang="fr-FR" sz="2000" dirty="0">
              <a:solidFill>
                <a:schemeClr val="tx1"/>
              </a:solidFill>
            </a:rPr>
            <a:t>*fausse alerte</a:t>
          </a:r>
        </a:p>
        <a:p>
          <a:r>
            <a:rPr lang="fr-FR" sz="2000" dirty="0">
              <a:solidFill>
                <a:schemeClr val="tx1"/>
              </a:solidFill>
            </a:rPr>
            <a:t>*cancer </a:t>
          </a:r>
          <a:r>
            <a:rPr lang="fr-FR" sz="2000" dirty="0" err="1">
              <a:solidFill>
                <a:schemeClr val="tx1"/>
              </a:solidFill>
            </a:rPr>
            <a:t>radio-induit</a:t>
          </a:r>
          <a:endParaRPr lang="fr-FR" sz="2000" dirty="0"/>
        </a:p>
      </dgm:t>
    </dgm:pt>
    <dgm:pt modelId="{153DC226-5369-424B-AB24-99BF28C39D80}" type="parTrans" cxnId="{AEFC8E32-3335-3D40-818F-D96CA4563C6E}">
      <dgm:prSet/>
      <dgm:spPr/>
      <dgm:t>
        <a:bodyPr/>
        <a:lstStyle/>
        <a:p>
          <a:endParaRPr lang="fr-FR"/>
        </a:p>
      </dgm:t>
    </dgm:pt>
    <dgm:pt modelId="{F9274F12-E168-894C-ABD6-3273571260EE}" type="sibTrans" cxnId="{AEFC8E32-3335-3D40-818F-D96CA4563C6E}">
      <dgm:prSet/>
      <dgm:spPr/>
      <dgm:t>
        <a:bodyPr/>
        <a:lstStyle/>
        <a:p>
          <a:endParaRPr lang="fr-FR"/>
        </a:p>
      </dgm:t>
    </dgm:pt>
    <dgm:pt modelId="{F87D3DF3-2FA5-5344-BA59-0093C199FD58}">
      <dgm:prSet phldrT="[Texte]" custT="1"/>
      <dgm:spPr/>
      <dgm:t>
        <a:bodyPr/>
        <a:lstStyle/>
        <a:p>
          <a:r>
            <a:rPr lang="fr-FR" sz="2400" b="1" dirty="0">
              <a:solidFill>
                <a:srgbClr val="005031"/>
              </a:solidFill>
            </a:rPr>
            <a:t>Une </a:t>
          </a:r>
          <a:r>
            <a:rPr lang="fr-FR" sz="2400" b="1" dirty="0">
              <a:solidFill>
                <a:schemeClr val="accent2">
                  <a:lumMod val="50000"/>
                </a:schemeClr>
              </a:solidFill>
            </a:rPr>
            <a:t>information neutre, honnête, compréhensible, </a:t>
          </a:r>
          <a:r>
            <a:rPr lang="fr-FR" sz="2400" b="1" dirty="0">
              <a:solidFill>
                <a:srgbClr val="005031"/>
              </a:solidFill>
            </a:rPr>
            <a:t>est un gage de liberté de choix pour les femmes </a:t>
          </a:r>
          <a:endParaRPr lang="fr-FR" sz="2400" dirty="0"/>
        </a:p>
      </dgm:t>
    </dgm:pt>
    <dgm:pt modelId="{49B66247-E295-CD47-B290-9F064BB19CA0}" type="parTrans" cxnId="{E9CFC582-2A40-094C-957F-5C1BBBA83541}">
      <dgm:prSet/>
      <dgm:spPr/>
      <dgm:t>
        <a:bodyPr/>
        <a:lstStyle/>
        <a:p>
          <a:endParaRPr lang="fr-FR"/>
        </a:p>
      </dgm:t>
    </dgm:pt>
    <dgm:pt modelId="{E05C6281-C033-C44C-998D-114FFC9CFA4B}" type="sibTrans" cxnId="{E9CFC582-2A40-094C-957F-5C1BBBA83541}">
      <dgm:prSet/>
      <dgm:spPr/>
      <dgm:t>
        <a:bodyPr/>
        <a:lstStyle/>
        <a:p>
          <a:endParaRPr lang="fr-FR"/>
        </a:p>
      </dgm:t>
    </dgm:pt>
    <dgm:pt modelId="{C69C03DE-6455-644E-BF29-46D00FE26F1C}" type="pres">
      <dgm:prSet presAssocID="{C0CFFD3B-79E5-8146-B8DA-B30605E32712}" presName="diagram" presStyleCnt="0">
        <dgm:presLayoutVars>
          <dgm:dir/>
          <dgm:resizeHandles val="exact"/>
        </dgm:presLayoutVars>
      </dgm:prSet>
      <dgm:spPr/>
    </dgm:pt>
    <dgm:pt modelId="{7E690CA2-9AF1-1140-942B-768E603AEFA5}" type="pres">
      <dgm:prSet presAssocID="{E56B200B-17C3-514A-B395-781C5DCD71E5}" presName="node" presStyleLbl="node1" presStyleIdx="0" presStyleCnt="5">
        <dgm:presLayoutVars>
          <dgm:bulletEnabled val="1"/>
        </dgm:presLayoutVars>
      </dgm:prSet>
      <dgm:spPr/>
    </dgm:pt>
    <dgm:pt modelId="{AE7C49E6-ED8E-B643-A016-5CBCDE4A4802}" type="pres">
      <dgm:prSet presAssocID="{E37E44DA-08A2-2641-B3C2-6D1EACAF6DF9}" presName="sibTrans" presStyleCnt="0"/>
      <dgm:spPr/>
    </dgm:pt>
    <dgm:pt modelId="{F18A3C87-DBE7-6F41-918E-19A31D3BCD8D}" type="pres">
      <dgm:prSet presAssocID="{BDAAFF46-F85F-1E4B-AB20-4A3233926529}" presName="node" presStyleLbl="node1" presStyleIdx="1" presStyleCnt="5">
        <dgm:presLayoutVars>
          <dgm:bulletEnabled val="1"/>
        </dgm:presLayoutVars>
      </dgm:prSet>
      <dgm:spPr/>
    </dgm:pt>
    <dgm:pt modelId="{B56E290D-D77E-4B4B-ABCD-F8576549CE90}" type="pres">
      <dgm:prSet presAssocID="{0B60E53F-6A96-0547-AD65-5ECDCFE5A7B5}" presName="sibTrans" presStyleCnt="0"/>
      <dgm:spPr/>
    </dgm:pt>
    <dgm:pt modelId="{D46A77B4-A9FC-DC4C-BE13-0EF7DD8D1EF6}" type="pres">
      <dgm:prSet presAssocID="{9FF33E17-A6B3-E241-AF74-1E97E86E7A0C}" presName="node" presStyleLbl="node1" presStyleIdx="2" presStyleCnt="5">
        <dgm:presLayoutVars>
          <dgm:bulletEnabled val="1"/>
        </dgm:presLayoutVars>
      </dgm:prSet>
      <dgm:spPr/>
    </dgm:pt>
    <dgm:pt modelId="{3F1762E9-6B90-EC48-AEDD-C6A52448232B}" type="pres">
      <dgm:prSet presAssocID="{FF28B05D-A4C9-494F-91B4-A7C96ADA8D5C}" presName="sibTrans" presStyleCnt="0"/>
      <dgm:spPr/>
    </dgm:pt>
    <dgm:pt modelId="{09617C44-C508-AD42-9D9D-B6AAF0D0BA4B}" type="pres">
      <dgm:prSet presAssocID="{553698E9-6084-9B42-923E-FA503ADCA2C2}" presName="node" presStyleLbl="node1" presStyleIdx="3" presStyleCnt="5">
        <dgm:presLayoutVars>
          <dgm:bulletEnabled val="1"/>
        </dgm:presLayoutVars>
      </dgm:prSet>
      <dgm:spPr/>
    </dgm:pt>
    <dgm:pt modelId="{3C4591ED-A20F-AE40-8EEA-0DA015116CC2}" type="pres">
      <dgm:prSet presAssocID="{F9274F12-E168-894C-ABD6-3273571260EE}" presName="sibTrans" presStyleCnt="0"/>
      <dgm:spPr/>
    </dgm:pt>
    <dgm:pt modelId="{DA2F7B49-E993-EF4C-8560-F5BAC2359C40}" type="pres">
      <dgm:prSet presAssocID="{F87D3DF3-2FA5-5344-BA59-0093C199FD58}" presName="node" presStyleLbl="node1" presStyleIdx="4" presStyleCnt="5">
        <dgm:presLayoutVars>
          <dgm:bulletEnabled val="1"/>
        </dgm:presLayoutVars>
      </dgm:prSet>
      <dgm:spPr/>
    </dgm:pt>
  </dgm:ptLst>
  <dgm:cxnLst>
    <dgm:cxn modelId="{880CDC19-DAC3-ED49-BF1B-A1DFDAF25C67}" type="presOf" srcId="{9FF33E17-A6B3-E241-AF74-1E97E86E7A0C}" destId="{D46A77B4-A9FC-DC4C-BE13-0EF7DD8D1EF6}" srcOrd="0" destOrd="0" presId="urn:microsoft.com/office/officeart/2005/8/layout/default#2"/>
    <dgm:cxn modelId="{AEFC8E32-3335-3D40-818F-D96CA4563C6E}" srcId="{C0CFFD3B-79E5-8146-B8DA-B30605E32712}" destId="{553698E9-6084-9B42-923E-FA503ADCA2C2}" srcOrd="3" destOrd="0" parTransId="{153DC226-5369-424B-AB24-99BF28C39D80}" sibTransId="{F9274F12-E168-894C-ABD6-3273571260EE}"/>
    <dgm:cxn modelId="{202EFC3C-C4D3-9A4F-BD9F-6ADB05915E6F}" srcId="{C0CFFD3B-79E5-8146-B8DA-B30605E32712}" destId="{E56B200B-17C3-514A-B395-781C5DCD71E5}" srcOrd="0" destOrd="0" parTransId="{FFEFB953-B233-2D4C-AA0B-6C606986E2FC}" sibTransId="{E37E44DA-08A2-2641-B3C2-6D1EACAF6DF9}"/>
    <dgm:cxn modelId="{05B53059-F6B3-B84B-B22F-1F0C202A3B94}" type="presOf" srcId="{E56B200B-17C3-514A-B395-781C5DCD71E5}" destId="{7E690CA2-9AF1-1140-942B-768E603AEFA5}" srcOrd="0" destOrd="0" presId="urn:microsoft.com/office/officeart/2005/8/layout/default#2"/>
    <dgm:cxn modelId="{8F2D2B5F-831A-3F4E-9253-09011D4753E2}" type="presOf" srcId="{C0CFFD3B-79E5-8146-B8DA-B30605E32712}" destId="{C69C03DE-6455-644E-BF29-46D00FE26F1C}" srcOrd="0" destOrd="0" presId="urn:microsoft.com/office/officeart/2005/8/layout/default#2"/>
    <dgm:cxn modelId="{F7783B5F-E8D2-B243-B162-936C55C3784E}" type="presOf" srcId="{BDAAFF46-F85F-1E4B-AB20-4A3233926529}" destId="{F18A3C87-DBE7-6F41-918E-19A31D3BCD8D}" srcOrd="0" destOrd="0" presId="urn:microsoft.com/office/officeart/2005/8/layout/default#2"/>
    <dgm:cxn modelId="{E9CFC582-2A40-094C-957F-5C1BBBA83541}" srcId="{C0CFFD3B-79E5-8146-B8DA-B30605E32712}" destId="{F87D3DF3-2FA5-5344-BA59-0093C199FD58}" srcOrd="4" destOrd="0" parTransId="{49B66247-E295-CD47-B290-9F064BB19CA0}" sibTransId="{E05C6281-C033-C44C-998D-114FFC9CFA4B}"/>
    <dgm:cxn modelId="{96C9E0AB-B22B-1847-921A-84D477264E83}" type="presOf" srcId="{553698E9-6084-9B42-923E-FA503ADCA2C2}" destId="{09617C44-C508-AD42-9D9D-B6AAF0D0BA4B}" srcOrd="0" destOrd="0" presId="urn:microsoft.com/office/officeart/2005/8/layout/default#2"/>
    <dgm:cxn modelId="{543093C6-412F-2342-8729-3FC78569A142}" srcId="{C0CFFD3B-79E5-8146-B8DA-B30605E32712}" destId="{9FF33E17-A6B3-E241-AF74-1E97E86E7A0C}" srcOrd="2" destOrd="0" parTransId="{4647DF99-4535-2047-BB3D-19A61E581273}" sibTransId="{FF28B05D-A4C9-494F-91B4-A7C96ADA8D5C}"/>
    <dgm:cxn modelId="{3158EACE-3BD4-F241-B2BD-46BAFAFF7B47}" type="presOf" srcId="{F87D3DF3-2FA5-5344-BA59-0093C199FD58}" destId="{DA2F7B49-E993-EF4C-8560-F5BAC2359C40}" srcOrd="0" destOrd="0" presId="urn:microsoft.com/office/officeart/2005/8/layout/default#2"/>
    <dgm:cxn modelId="{A5F584F4-6EDC-584C-BD17-699051E06A49}" srcId="{C0CFFD3B-79E5-8146-B8DA-B30605E32712}" destId="{BDAAFF46-F85F-1E4B-AB20-4A3233926529}" srcOrd="1" destOrd="0" parTransId="{6EB2E49C-26EA-0844-B44D-2280C48FD865}" sibTransId="{0B60E53F-6A96-0547-AD65-5ECDCFE5A7B5}"/>
    <dgm:cxn modelId="{C63062DA-9C47-EE46-A16B-EBB43B941F73}" type="presParOf" srcId="{C69C03DE-6455-644E-BF29-46D00FE26F1C}" destId="{7E690CA2-9AF1-1140-942B-768E603AEFA5}" srcOrd="0" destOrd="0" presId="urn:microsoft.com/office/officeart/2005/8/layout/default#2"/>
    <dgm:cxn modelId="{E6660A75-FCC9-2848-B057-325535D5D6F9}" type="presParOf" srcId="{C69C03DE-6455-644E-BF29-46D00FE26F1C}" destId="{AE7C49E6-ED8E-B643-A016-5CBCDE4A4802}" srcOrd="1" destOrd="0" presId="urn:microsoft.com/office/officeart/2005/8/layout/default#2"/>
    <dgm:cxn modelId="{5D8FC421-45C2-754D-A659-9331676E1AD2}" type="presParOf" srcId="{C69C03DE-6455-644E-BF29-46D00FE26F1C}" destId="{F18A3C87-DBE7-6F41-918E-19A31D3BCD8D}" srcOrd="2" destOrd="0" presId="urn:microsoft.com/office/officeart/2005/8/layout/default#2"/>
    <dgm:cxn modelId="{20D3F9F3-E39F-2043-8C1F-B24F81D1D7EF}" type="presParOf" srcId="{C69C03DE-6455-644E-BF29-46D00FE26F1C}" destId="{B56E290D-D77E-4B4B-ABCD-F8576549CE90}" srcOrd="3" destOrd="0" presId="urn:microsoft.com/office/officeart/2005/8/layout/default#2"/>
    <dgm:cxn modelId="{57C37EA1-909B-B746-9BAD-075E4590F34D}" type="presParOf" srcId="{C69C03DE-6455-644E-BF29-46D00FE26F1C}" destId="{D46A77B4-A9FC-DC4C-BE13-0EF7DD8D1EF6}" srcOrd="4" destOrd="0" presId="urn:microsoft.com/office/officeart/2005/8/layout/default#2"/>
    <dgm:cxn modelId="{E5B842FF-1DBA-EE4E-992F-087D270C3E7F}" type="presParOf" srcId="{C69C03DE-6455-644E-BF29-46D00FE26F1C}" destId="{3F1762E9-6B90-EC48-AEDD-C6A52448232B}" srcOrd="5" destOrd="0" presId="urn:microsoft.com/office/officeart/2005/8/layout/default#2"/>
    <dgm:cxn modelId="{18E39869-FE36-A044-8D07-F603FC511210}" type="presParOf" srcId="{C69C03DE-6455-644E-BF29-46D00FE26F1C}" destId="{09617C44-C508-AD42-9D9D-B6AAF0D0BA4B}" srcOrd="6" destOrd="0" presId="urn:microsoft.com/office/officeart/2005/8/layout/default#2"/>
    <dgm:cxn modelId="{95B012A7-771B-4641-96A5-89B1D4140597}" type="presParOf" srcId="{C69C03DE-6455-644E-BF29-46D00FE26F1C}" destId="{3C4591ED-A20F-AE40-8EEA-0DA015116CC2}" srcOrd="7" destOrd="0" presId="urn:microsoft.com/office/officeart/2005/8/layout/default#2"/>
    <dgm:cxn modelId="{DC2019EF-0C89-1F48-B2C6-0D0360C507E7}" type="presParOf" srcId="{C69C03DE-6455-644E-BF29-46D00FE26F1C}" destId="{DA2F7B49-E993-EF4C-8560-F5BAC2359C40}" srcOrd="8" destOrd="0" presId="urn:microsoft.com/office/officeart/2005/8/layout/default#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118F0F-5FC8-794E-87E1-3FA48FDC2F46}" type="doc">
      <dgm:prSet loTypeId="urn:microsoft.com/office/officeart/2005/8/layout/default#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84069A12-B991-A64B-A5DD-3485BE43CD61}">
      <dgm:prSet phldrT="[Texte]" phldr="1"/>
      <dgm:spPr/>
      <dgm:t>
        <a:bodyPr/>
        <a:lstStyle/>
        <a:p>
          <a:endParaRPr lang="fr-FR" dirty="0"/>
        </a:p>
      </dgm:t>
    </dgm:pt>
    <dgm:pt modelId="{97266073-7A90-2E48-9903-B1EDB786A120}" type="parTrans" cxnId="{F83B717D-958E-074D-AF35-8BB98B46F8E2}">
      <dgm:prSet/>
      <dgm:spPr/>
      <dgm:t>
        <a:bodyPr/>
        <a:lstStyle/>
        <a:p>
          <a:endParaRPr lang="fr-FR"/>
        </a:p>
      </dgm:t>
    </dgm:pt>
    <dgm:pt modelId="{3A3AD8D5-3D17-B048-AE97-0956777B265D}" type="sibTrans" cxnId="{F83B717D-958E-074D-AF35-8BB98B46F8E2}">
      <dgm:prSet/>
      <dgm:spPr/>
      <dgm:t>
        <a:bodyPr/>
        <a:lstStyle/>
        <a:p>
          <a:endParaRPr lang="fr-FR"/>
        </a:p>
      </dgm:t>
    </dgm:pt>
    <dgm:pt modelId="{709A90F1-D69C-584D-91E6-670588958B45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Son utilité n’est pas démontrée de façon certaine, ses inconvénients dépassent ses avantages. </a:t>
          </a:r>
        </a:p>
      </dgm:t>
    </dgm:pt>
    <dgm:pt modelId="{AC0A75D6-B9E2-E34A-8FC4-F10845C36CD7}" type="parTrans" cxnId="{9AD22B7E-0D7C-4F47-B136-585A31A63471}">
      <dgm:prSet/>
      <dgm:spPr/>
      <dgm:t>
        <a:bodyPr/>
        <a:lstStyle/>
        <a:p>
          <a:endParaRPr lang="fr-FR"/>
        </a:p>
      </dgm:t>
    </dgm:pt>
    <dgm:pt modelId="{3A22E15C-3C5E-AB4E-8FD1-74DEE7EC1307}" type="sibTrans" cxnId="{9AD22B7E-0D7C-4F47-B136-585A31A63471}">
      <dgm:prSet/>
      <dgm:spPr/>
      <dgm:t>
        <a:bodyPr/>
        <a:lstStyle/>
        <a:p>
          <a:endParaRPr lang="fr-FR"/>
        </a:p>
      </dgm:t>
    </dgm:pt>
    <dgm:pt modelId="{00416CF0-A635-6D47-A4C8-96E7549D974F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NON-RECOMMANDATION AVANT 50 ANS</a:t>
          </a:r>
        </a:p>
      </dgm:t>
    </dgm:pt>
    <dgm:pt modelId="{3F68887C-A0B5-6141-92CF-6394550F9F7D}" type="parTrans" cxnId="{43DB59DB-AFD9-C74B-8ED1-BA2BA062E49C}">
      <dgm:prSet/>
      <dgm:spPr/>
      <dgm:t>
        <a:bodyPr/>
        <a:lstStyle/>
        <a:p>
          <a:endParaRPr lang="fr-FR"/>
        </a:p>
      </dgm:t>
    </dgm:pt>
    <dgm:pt modelId="{817D1280-57A1-E747-8B9F-9A1FA645F061}" type="sibTrans" cxnId="{43DB59DB-AFD9-C74B-8ED1-BA2BA062E49C}">
      <dgm:prSet/>
      <dgm:spPr/>
      <dgm:t>
        <a:bodyPr/>
        <a:lstStyle/>
        <a:p>
          <a:endParaRPr lang="fr-FR"/>
        </a:p>
      </dgm:t>
    </dgm:pt>
    <dgm:pt modelId="{F82464A1-38C0-9649-91BE-DCE7F653B2A4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Il est éthiquement indéfendable de présenter seulement la « vérité » officielle ou </a:t>
          </a:r>
        </a:p>
        <a:p>
          <a:r>
            <a:rPr lang="fr-FR" dirty="0">
              <a:solidFill>
                <a:schemeClr val="tx1"/>
              </a:solidFill>
            </a:rPr>
            <a:t>« le bon côté des choses ». </a:t>
          </a:r>
        </a:p>
      </dgm:t>
    </dgm:pt>
    <dgm:pt modelId="{2103B466-35A6-B74A-B6A1-504656573FAC}" type="parTrans" cxnId="{2387FCA5-F614-D04E-AC3E-20FCDB51BEF3}">
      <dgm:prSet/>
      <dgm:spPr/>
      <dgm:t>
        <a:bodyPr/>
        <a:lstStyle/>
        <a:p>
          <a:endParaRPr lang="fr-FR"/>
        </a:p>
      </dgm:t>
    </dgm:pt>
    <dgm:pt modelId="{6A4CA75E-77CA-9245-8293-7B9B0C84FCC1}" type="sibTrans" cxnId="{2387FCA5-F614-D04E-AC3E-20FCDB51BEF3}">
      <dgm:prSet/>
      <dgm:spPr/>
      <dgm:t>
        <a:bodyPr/>
        <a:lstStyle/>
        <a:p>
          <a:endParaRPr lang="fr-FR"/>
        </a:p>
      </dgm:t>
    </dgm:pt>
    <dgm:pt modelId="{8C4B0220-36A3-5647-9D54-633C63B95607}">
      <dgm:prSet phldrT="[Texte]"/>
      <dgm:spPr/>
      <dgm:t>
        <a:bodyPr/>
        <a:lstStyle/>
        <a:p>
          <a:r>
            <a:rPr lang="fr-FR" b="1" dirty="0">
              <a:solidFill>
                <a:srgbClr val="632523"/>
              </a:solidFill>
            </a:rPr>
            <a:t>Le corps des femmes leur appartient : donnons leur les moyens de faire leurs choix personnels</a:t>
          </a:r>
          <a:endParaRPr lang="fr-FR" dirty="0"/>
        </a:p>
      </dgm:t>
    </dgm:pt>
    <dgm:pt modelId="{3AC36123-F365-FC41-98A3-E9AB32D6E5DD}" type="parTrans" cxnId="{449E495F-02D0-AE49-AD13-4271FB6FA213}">
      <dgm:prSet/>
      <dgm:spPr/>
      <dgm:t>
        <a:bodyPr/>
        <a:lstStyle/>
        <a:p>
          <a:endParaRPr lang="fr-FR"/>
        </a:p>
      </dgm:t>
    </dgm:pt>
    <dgm:pt modelId="{48AF3E17-66FD-9848-85EB-A799747A0558}" type="sibTrans" cxnId="{449E495F-02D0-AE49-AD13-4271FB6FA213}">
      <dgm:prSet/>
      <dgm:spPr/>
      <dgm:t>
        <a:bodyPr/>
        <a:lstStyle/>
        <a:p>
          <a:endParaRPr lang="fr-FR"/>
        </a:p>
      </dgm:t>
    </dgm:pt>
    <dgm:pt modelId="{CA0D436A-3316-EE4E-856B-13007695C17B}" type="pres">
      <dgm:prSet presAssocID="{40118F0F-5FC8-794E-87E1-3FA48FDC2F46}" presName="diagram" presStyleCnt="0">
        <dgm:presLayoutVars>
          <dgm:dir/>
          <dgm:resizeHandles val="exact"/>
        </dgm:presLayoutVars>
      </dgm:prSet>
      <dgm:spPr/>
    </dgm:pt>
    <dgm:pt modelId="{BC689C23-5CF4-AA43-83FE-E5D096B035B0}" type="pres">
      <dgm:prSet presAssocID="{84069A12-B991-A64B-A5DD-3485BE43CD61}" presName="node" presStyleLbl="node1" presStyleIdx="0" presStyleCnt="5">
        <dgm:presLayoutVars>
          <dgm:bulletEnabled val="1"/>
        </dgm:presLayoutVars>
      </dgm:prSet>
      <dgm:spPr/>
    </dgm:pt>
    <dgm:pt modelId="{D6D08F1D-6D4A-B642-A0D5-2408E0B01F8C}" type="pres">
      <dgm:prSet presAssocID="{3A3AD8D5-3D17-B048-AE97-0956777B265D}" presName="sibTrans" presStyleCnt="0"/>
      <dgm:spPr/>
    </dgm:pt>
    <dgm:pt modelId="{267A13C3-5517-F74C-A7F4-92EF63FCD5FB}" type="pres">
      <dgm:prSet presAssocID="{709A90F1-D69C-584D-91E6-670588958B45}" presName="node" presStyleLbl="node1" presStyleIdx="1" presStyleCnt="5">
        <dgm:presLayoutVars>
          <dgm:bulletEnabled val="1"/>
        </dgm:presLayoutVars>
      </dgm:prSet>
      <dgm:spPr/>
    </dgm:pt>
    <dgm:pt modelId="{70AA7BF8-7F0A-7E40-A146-08BE4D18C1C4}" type="pres">
      <dgm:prSet presAssocID="{3A22E15C-3C5E-AB4E-8FD1-74DEE7EC1307}" presName="sibTrans" presStyleCnt="0"/>
      <dgm:spPr/>
    </dgm:pt>
    <dgm:pt modelId="{815FFB03-85A3-404D-8E14-7B6960BE0D1F}" type="pres">
      <dgm:prSet presAssocID="{00416CF0-A635-6D47-A4C8-96E7549D974F}" presName="node" presStyleLbl="node1" presStyleIdx="2" presStyleCnt="5">
        <dgm:presLayoutVars>
          <dgm:bulletEnabled val="1"/>
        </dgm:presLayoutVars>
      </dgm:prSet>
      <dgm:spPr/>
    </dgm:pt>
    <dgm:pt modelId="{3BF41A67-BE5C-4942-A1F3-000BF1BD37AA}" type="pres">
      <dgm:prSet presAssocID="{817D1280-57A1-E747-8B9F-9A1FA645F061}" presName="sibTrans" presStyleCnt="0"/>
      <dgm:spPr/>
    </dgm:pt>
    <dgm:pt modelId="{FC0B3589-6192-1E49-BBAD-C77BF9E539DC}" type="pres">
      <dgm:prSet presAssocID="{F82464A1-38C0-9649-91BE-DCE7F653B2A4}" presName="node" presStyleLbl="node1" presStyleIdx="3" presStyleCnt="5">
        <dgm:presLayoutVars>
          <dgm:bulletEnabled val="1"/>
        </dgm:presLayoutVars>
      </dgm:prSet>
      <dgm:spPr/>
    </dgm:pt>
    <dgm:pt modelId="{B0AED32C-FCC4-CE45-B1E8-E5C8DAEE8F55}" type="pres">
      <dgm:prSet presAssocID="{6A4CA75E-77CA-9245-8293-7B9B0C84FCC1}" presName="sibTrans" presStyleCnt="0"/>
      <dgm:spPr/>
    </dgm:pt>
    <dgm:pt modelId="{BF2210FB-1D22-AE41-AEDF-1AC84E2ED129}" type="pres">
      <dgm:prSet presAssocID="{8C4B0220-36A3-5647-9D54-633C63B95607}" presName="node" presStyleLbl="node1" presStyleIdx="4" presStyleCnt="5" custLinFactNeighborX="0" custLinFactNeighborY="21">
        <dgm:presLayoutVars>
          <dgm:bulletEnabled val="1"/>
        </dgm:presLayoutVars>
      </dgm:prSet>
      <dgm:spPr/>
    </dgm:pt>
  </dgm:ptLst>
  <dgm:cxnLst>
    <dgm:cxn modelId="{8E557B08-AA84-874E-8DF5-183AEAD3560A}" type="presOf" srcId="{709A90F1-D69C-584D-91E6-670588958B45}" destId="{267A13C3-5517-F74C-A7F4-92EF63FCD5FB}" srcOrd="0" destOrd="0" presId="urn:microsoft.com/office/officeart/2005/8/layout/default#1"/>
    <dgm:cxn modelId="{D46DC718-DBA5-3E4E-930A-FF5677EF65B1}" type="presOf" srcId="{F82464A1-38C0-9649-91BE-DCE7F653B2A4}" destId="{FC0B3589-6192-1E49-BBAD-C77BF9E539DC}" srcOrd="0" destOrd="0" presId="urn:microsoft.com/office/officeart/2005/8/layout/default#1"/>
    <dgm:cxn modelId="{449E495F-02D0-AE49-AD13-4271FB6FA213}" srcId="{40118F0F-5FC8-794E-87E1-3FA48FDC2F46}" destId="{8C4B0220-36A3-5647-9D54-633C63B95607}" srcOrd="4" destOrd="0" parTransId="{3AC36123-F365-FC41-98A3-E9AB32D6E5DD}" sibTransId="{48AF3E17-66FD-9848-85EB-A799747A0558}"/>
    <dgm:cxn modelId="{F83B717D-958E-074D-AF35-8BB98B46F8E2}" srcId="{40118F0F-5FC8-794E-87E1-3FA48FDC2F46}" destId="{84069A12-B991-A64B-A5DD-3485BE43CD61}" srcOrd="0" destOrd="0" parTransId="{97266073-7A90-2E48-9903-B1EDB786A120}" sibTransId="{3A3AD8D5-3D17-B048-AE97-0956777B265D}"/>
    <dgm:cxn modelId="{9AD22B7E-0D7C-4F47-B136-585A31A63471}" srcId="{40118F0F-5FC8-794E-87E1-3FA48FDC2F46}" destId="{709A90F1-D69C-584D-91E6-670588958B45}" srcOrd="1" destOrd="0" parTransId="{AC0A75D6-B9E2-E34A-8FC4-F10845C36CD7}" sibTransId="{3A22E15C-3C5E-AB4E-8FD1-74DEE7EC1307}"/>
    <dgm:cxn modelId="{A6B32388-EF8B-E84B-A135-4430BBFE2140}" type="presOf" srcId="{8C4B0220-36A3-5647-9D54-633C63B95607}" destId="{BF2210FB-1D22-AE41-AEDF-1AC84E2ED129}" srcOrd="0" destOrd="0" presId="urn:microsoft.com/office/officeart/2005/8/layout/default#1"/>
    <dgm:cxn modelId="{2387FCA5-F614-D04E-AC3E-20FCDB51BEF3}" srcId="{40118F0F-5FC8-794E-87E1-3FA48FDC2F46}" destId="{F82464A1-38C0-9649-91BE-DCE7F653B2A4}" srcOrd="3" destOrd="0" parTransId="{2103B466-35A6-B74A-B6A1-504656573FAC}" sibTransId="{6A4CA75E-77CA-9245-8293-7B9B0C84FCC1}"/>
    <dgm:cxn modelId="{5C42C8A8-6CA2-8442-86B4-9852F7D5C833}" type="presOf" srcId="{00416CF0-A635-6D47-A4C8-96E7549D974F}" destId="{815FFB03-85A3-404D-8E14-7B6960BE0D1F}" srcOrd="0" destOrd="0" presId="urn:microsoft.com/office/officeart/2005/8/layout/default#1"/>
    <dgm:cxn modelId="{EC56A2BA-2E27-AF46-8814-CF6A64AE0002}" type="presOf" srcId="{84069A12-B991-A64B-A5DD-3485BE43CD61}" destId="{BC689C23-5CF4-AA43-83FE-E5D096B035B0}" srcOrd="0" destOrd="0" presId="urn:microsoft.com/office/officeart/2005/8/layout/default#1"/>
    <dgm:cxn modelId="{F4B20DBF-BC44-B142-9FAD-3AA0907060C5}" type="presOf" srcId="{40118F0F-5FC8-794E-87E1-3FA48FDC2F46}" destId="{CA0D436A-3316-EE4E-856B-13007695C17B}" srcOrd="0" destOrd="0" presId="urn:microsoft.com/office/officeart/2005/8/layout/default#1"/>
    <dgm:cxn modelId="{43DB59DB-AFD9-C74B-8ED1-BA2BA062E49C}" srcId="{40118F0F-5FC8-794E-87E1-3FA48FDC2F46}" destId="{00416CF0-A635-6D47-A4C8-96E7549D974F}" srcOrd="2" destOrd="0" parTransId="{3F68887C-A0B5-6141-92CF-6394550F9F7D}" sibTransId="{817D1280-57A1-E747-8B9F-9A1FA645F061}"/>
    <dgm:cxn modelId="{50A637A8-5D9F-784E-8E80-E2ADA9567842}" type="presParOf" srcId="{CA0D436A-3316-EE4E-856B-13007695C17B}" destId="{BC689C23-5CF4-AA43-83FE-E5D096B035B0}" srcOrd="0" destOrd="0" presId="urn:microsoft.com/office/officeart/2005/8/layout/default#1"/>
    <dgm:cxn modelId="{C95EC87E-7D86-2446-B7BB-A7203627F0BF}" type="presParOf" srcId="{CA0D436A-3316-EE4E-856B-13007695C17B}" destId="{D6D08F1D-6D4A-B642-A0D5-2408E0B01F8C}" srcOrd="1" destOrd="0" presId="urn:microsoft.com/office/officeart/2005/8/layout/default#1"/>
    <dgm:cxn modelId="{88B87268-012A-924F-8D93-56602897F366}" type="presParOf" srcId="{CA0D436A-3316-EE4E-856B-13007695C17B}" destId="{267A13C3-5517-F74C-A7F4-92EF63FCD5FB}" srcOrd="2" destOrd="0" presId="urn:microsoft.com/office/officeart/2005/8/layout/default#1"/>
    <dgm:cxn modelId="{5634B86C-B788-6F4A-8A9C-ADE05B40D41B}" type="presParOf" srcId="{CA0D436A-3316-EE4E-856B-13007695C17B}" destId="{70AA7BF8-7F0A-7E40-A146-08BE4D18C1C4}" srcOrd="3" destOrd="0" presId="urn:microsoft.com/office/officeart/2005/8/layout/default#1"/>
    <dgm:cxn modelId="{1C028F4C-36D5-F447-B2B4-409743B0B1DB}" type="presParOf" srcId="{CA0D436A-3316-EE4E-856B-13007695C17B}" destId="{815FFB03-85A3-404D-8E14-7B6960BE0D1F}" srcOrd="4" destOrd="0" presId="urn:microsoft.com/office/officeart/2005/8/layout/default#1"/>
    <dgm:cxn modelId="{CB8250DB-FB96-7541-80DC-B5F3931FC85D}" type="presParOf" srcId="{CA0D436A-3316-EE4E-856B-13007695C17B}" destId="{3BF41A67-BE5C-4942-A1F3-000BF1BD37AA}" srcOrd="5" destOrd="0" presId="urn:microsoft.com/office/officeart/2005/8/layout/default#1"/>
    <dgm:cxn modelId="{543943B2-EC15-4146-81BE-22C2FBD5E35B}" type="presParOf" srcId="{CA0D436A-3316-EE4E-856B-13007695C17B}" destId="{FC0B3589-6192-1E49-BBAD-C77BF9E539DC}" srcOrd="6" destOrd="0" presId="urn:microsoft.com/office/officeart/2005/8/layout/default#1"/>
    <dgm:cxn modelId="{0D1A5B28-14E2-6741-A86C-E1339A7E4445}" type="presParOf" srcId="{CA0D436A-3316-EE4E-856B-13007695C17B}" destId="{B0AED32C-FCC4-CE45-B1E8-E5C8DAEE8F55}" srcOrd="7" destOrd="0" presId="urn:microsoft.com/office/officeart/2005/8/layout/default#1"/>
    <dgm:cxn modelId="{FAD28CDE-92F8-8C4D-915E-C2491D17AC94}" type="presParOf" srcId="{CA0D436A-3316-EE4E-856B-13007695C17B}" destId="{BF2210FB-1D22-AE41-AEDF-1AC84E2ED129}" srcOrd="8" destOrd="0" presId="urn:microsoft.com/office/officeart/2005/8/layout/default#1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CFFD3B-79E5-8146-B8DA-B30605E32712}" type="doc">
      <dgm:prSet loTypeId="urn:microsoft.com/office/officeart/2005/8/layout/default#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56B200B-17C3-514A-B395-781C5DCD71E5}">
      <dgm:prSet phldrT="[Texte]" custT="1"/>
      <dgm:spPr/>
      <dgm:t>
        <a:bodyPr/>
        <a:lstStyle/>
        <a:p>
          <a:r>
            <a:rPr lang="fr-FR" altLang="fr-FR" sz="2600" dirty="0">
              <a:solidFill>
                <a:schemeClr val="tx1"/>
              </a:solidFill>
              <a:ea typeface="ＭＳ Ｐゴシック" charset="-128"/>
            </a:rPr>
            <a:t>Des cellules, chez tout le monde !</a:t>
          </a:r>
          <a:endParaRPr lang="fr-FR" sz="2600" dirty="0">
            <a:solidFill>
              <a:schemeClr val="tx1"/>
            </a:solidFill>
          </a:endParaRPr>
        </a:p>
      </dgm:t>
    </dgm:pt>
    <dgm:pt modelId="{FFEFB953-B233-2D4C-AA0B-6C606986E2FC}" type="parTrans" cxnId="{202EFC3C-C4D3-9A4F-BD9F-6ADB05915E6F}">
      <dgm:prSet/>
      <dgm:spPr/>
      <dgm:t>
        <a:bodyPr/>
        <a:lstStyle/>
        <a:p>
          <a:endParaRPr lang="fr-FR"/>
        </a:p>
      </dgm:t>
    </dgm:pt>
    <dgm:pt modelId="{E37E44DA-08A2-2641-B3C2-6D1EACAF6DF9}" type="sibTrans" cxnId="{202EFC3C-C4D3-9A4F-BD9F-6ADB05915E6F}">
      <dgm:prSet/>
      <dgm:spPr/>
      <dgm:t>
        <a:bodyPr/>
        <a:lstStyle/>
        <a:p>
          <a:endParaRPr lang="fr-FR"/>
        </a:p>
      </dgm:t>
    </dgm:pt>
    <dgm:pt modelId="{BDAAFF46-F85F-1E4B-AB20-4A3233926529}">
      <dgm:prSet phldrT="[Texte]" custT="1"/>
      <dgm:spPr/>
      <dgm:t>
        <a:bodyPr/>
        <a:lstStyle/>
        <a:p>
          <a:pPr rtl="0"/>
          <a:r>
            <a:rPr lang="fr-FR" altLang="fr-FR" sz="2400" dirty="0">
              <a:ea typeface="ＭＳ Ｐゴシック" charset="-128"/>
            </a:rPr>
            <a:t>prostate:</a:t>
          </a:r>
        </a:p>
        <a:p>
          <a:pPr rtl="0"/>
          <a:r>
            <a:rPr lang="fr-FR" altLang="fr-FR" sz="2400" dirty="0">
              <a:ea typeface="ＭＳ Ｐゴシック" charset="-128"/>
            </a:rPr>
            <a:t> des cellules cancéreuses chez l’homme, c’est d’une très grande banalité.</a:t>
          </a:r>
        </a:p>
      </dgm:t>
    </dgm:pt>
    <dgm:pt modelId="{6EB2E49C-26EA-0844-B44D-2280C48FD865}" type="parTrans" cxnId="{A5F584F4-6EDC-584C-BD17-699051E06A49}">
      <dgm:prSet/>
      <dgm:spPr/>
      <dgm:t>
        <a:bodyPr/>
        <a:lstStyle/>
        <a:p>
          <a:endParaRPr lang="fr-FR"/>
        </a:p>
      </dgm:t>
    </dgm:pt>
    <dgm:pt modelId="{0B60E53F-6A96-0547-AD65-5ECDCFE5A7B5}" type="sibTrans" cxnId="{A5F584F4-6EDC-584C-BD17-699051E06A49}">
      <dgm:prSet/>
      <dgm:spPr/>
      <dgm:t>
        <a:bodyPr/>
        <a:lstStyle/>
        <a:p>
          <a:endParaRPr lang="fr-FR"/>
        </a:p>
      </dgm:t>
    </dgm:pt>
    <dgm:pt modelId="{9FF33E17-A6B3-E241-AF74-1E97E86E7A0C}">
      <dgm:prSet phldrT="[Texte]" custT="1"/>
      <dgm:spPr/>
      <dgm:t>
        <a:bodyPr/>
        <a:lstStyle/>
        <a:p>
          <a:r>
            <a:rPr lang="fr-FR" altLang="fr-FR" sz="2000" dirty="0">
              <a:solidFill>
                <a:schemeClr val="tx1"/>
              </a:solidFill>
              <a:ea typeface="ＭＳ Ｐゴシック" charset="-128"/>
            </a:rPr>
            <a:t>Etude d’autopsies de femmes :</a:t>
          </a:r>
        </a:p>
        <a:p>
          <a:r>
            <a:rPr lang="fr-FR" altLang="fr-FR" sz="2000" dirty="0">
              <a:solidFill>
                <a:schemeClr val="tx1"/>
              </a:solidFill>
              <a:ea typeface="ＭＳ Ｐゴシック" charset="-128"/>
            </a:rPr>
            <a:t>37% des femmes porteuses de cancers inexprimés entre 40 et 54 ans.</a:t>
          </a:r>
          <a:endParaRPr lang="fr-FR" sz="2000" dirty="0">
            <a:solidFill>
              <a:schemeClr val="tx1"/>
            </a:solidFill>
          </a:endParaRPr>
        </a:p>
      </dgm:t>
    </dgm:pt>
    <dgm:pt modelId="{4647DF99-4535-2047-BB3D-19A61E581273}" type="parTrans" cxnId="{543093C6-412F-2342-8729-3FC78569A142}">
      <dgm:prSet/>
      <dgm:spPr/>
      <dgm:t>
        <a:bodyPr/>
        <a:lstStyle/>
        <a:p>
          <a:endParaRPr lang="fr-FR"/>
        </a:p>
      </dgm:t>
    </dgm:pt>
    <dgm:pt modelId="{FF28B05D-A4C9-494F-91B4-A7C96ADA8D5C}" type="sibTrans" cxnId="{543093C6-412F-2342-8729-3FC78569A142}">
      <dgm:prSet/>
      <dgm:spPr/>
      <dgm:t>
        <a:bodyPr/>
        <a:lstStyle/>
        <a:p>
          <a:endParaRPr lang="fr-FR"/>
        </a:p>
      </dgm:t>
    </dgm:pt>
    <dgm:pt modelId="{553698E9-6084-9B42-923E-FA503ADCA2C2}">
      <dgm:prSet phldrT="[Texte]"/>
      <dgm:spPr/>
      <dgm:t>
        <a:bodyPr/>
        <a:lstStyle/>
        <a:p>
          <a:r>
            <a:rPr lang="fr-FR" altLang="fr-FR" dirty="0">
              <a:solidFill>
                <a:schemeClr val="tx1"/>
              </a:solidFill>
              <a:ea typeface="ＭＳ Ｐゴシック" charset="-128"/>
            </a:rPr>
            <a:t>Cellules cancéreuses prostate :</a:t>
          </a:r>
        </a:p>
        <a:p>
          <a:r>
            <a:rPr lang="fr-FR" altLang="fr-FR" dirty="0">
              <a:solidFill>
                <a:schemeClr val="tx1"/>
              </a:solidFill>
              <a:ea typeface="ＭＳ Ｐゴシック" charset="-128"/>
            </a:rPr>
            <a:t>La moitié des hommes de plus de 60 ans, presque tous les hommes de plus de 90 ans.</a:t>
          </a:r>
        </a:p>
        <a:p>
          <a:r>
            <a:rPr lang="fr-FR" altLang="fr-FR" dirty="0">
              <a:solidFill>
                <a:schemeClr val="tx1"/>
              </a:solidFill>
              <a:ea typeface="ＭＳ Ｐゴシック" charset="-128"/>
            </a:rPr>
            <a:t>80% des hommes de plus de 80 ans ont un cancer muet.</a:t>
          </a:r>
          <a:endParaRPr lang="fr-FR" dirty="0">
            <a:solidFill>
              <a:schemeClr val="tx1"/>
            </a:solidFill>
          </a:endParaRPr>
        </a:p>
      </dgm:t>
    </dgm:pt>
    <dgm:pt modelId="{153DC226-5369-424B-AB24-99BF28C39D80}" type="parTrans" cxnId="{AEFC8E32-3335-3D40-818F-D96CA4563C6E}">
      <dgm:prSet/>
      <dgm:spPr/>
      <dgm:t>
        <a:bodyPr/>
        <a:lstStyle/>
        <a:p>
          <a:endParaRPr lang="fr-FR"/>
        </a:p>
      </dgm:t>
    </dgm:pt>
    <dgm:pt modelId="{F9274F12-E168-894C-ABD6-3273571260EE}" type="sibTrans" cxnId="{AEFC8E32-3335-3D40-818F-D96CA4563C6E}">
      <dgm:prSet/>
      <dgm:spPr/>
      <dgm:t>
        <a:bodyPr/>
        <a:lstStyle/>
        <a:p>
          <a:endParaRPr lang="fr-FR"/>
        </a:p>
      </dgm:t>
    </dgm:pt>
    <dgm:pt modelId="{F87D3DF3-2FA5-5344-BA59-0093C199FD58}">
      <dgm:prSet phldrT="[Texte]" custT="1"/>
      <dgm:spPr/>
      <dgm:t>
        <a:bodyPr/>
        <a:lstStyle/>
        <a:p>
          <a:r>
            <a:rPr lang="fr-FR" altLang="fr-FR" sz="1800" dirty="0">
              <a:solidFill>
                <a:schemeClr val="tx1"/>
              </a:solidFill>
              <a:ea typeface="ＭＳ Ｐゴシック" charset="-128"/>
            </a:rPr>
            <a:t>686 femmes autopsiées : taux de tumeurs dans les seins 4X celui de la population vivante dans le même temps</a:t>
          </a:r>
          <a:endParaRPr lang="fr-FR" sz="1800" dirty="0">
            <a:solidFill>
              <a:schemeClr val="tx1"/>
            </a:solidFill>
          </a:endParaRPr>
        </a:p>
      </dgm:t>
    </dgm:pt>
    <dgm:pt modelId="{49B66247-E295-CD47-B290-9F064BB19CA0}" type="parTrans" cxnId="{E9CFC582-2A40-094C-957F-5C1BBBA83541}">
      <dgm:prSet/>
      <dgm:spPr/>
      <dgm:t>
        <a:bodyPr/>
        <a:lstStyle/>
        <a:p>
          <a:endParaRPr lang="fr-FR"/>
        </a:p>
      </dgm:t>
    </dgm:pt>
    <dgm:pt modelId="{E05C6281-C033-C44C-998D-114FFC9CFA4B}" type="sibTrans" cxnId="{E9CFC582-2A40-094C-957F-5C1BBBA83541}">
      <dgm:prSet/>
      <dgm:spPr/>
      <dgm:t>
        <a:bodyPr/>
        <a:lstStyle/>
        <a:p>
          <a:endParaRPr lang="fr-FR"/>
        </a:p>
      </dgm:t>
    </dgm:pt>
    <dgm:pt modelId="{C69C03DE-6455-644E-BF29-46D00FE26F1C}" type="pres">
      <dgm:prSet presAssocID="{C0CFFD3B-79E5-8146-B8DA-B30605E32712}" presName="diagram" presStyleCnt="0">
        <dgm:presLayoutVars>
          <dgm:dir/>
          <dgm:resizeHandles val="exact"/>
        </dgm:presLayoutVars>
      </dgm:prSet>
      <dgm:spPr/>
    </dgm:pt>
    <dgm:pt modelId="{7E690CA2-9AF1-1140-942B-768E603AEFA5}" type="pres">
      <dgm:prSet presAssocID="{E56B200B-17C3-514A-B395-781C5DCD71E5}" presName="node" presStyleLbl="node1" presStyleIdx="0" presStyleCnt="5">
        <dgm:presLayoutVars>
          <dgm:bulletEnabled val="1"/>
        </dgm:presLayoutVars>
      </dgm:prSet>
      <dgm:spPr/>
    </dgm:pt>
    <dgm:pt modelId="{AE7C49E6-ED8E-B643-A016-5CBCDE4A4802}" type="pres">
      <dgm:prSet presAssocID="{E37E44DA-08A2-2641-B3C2-6D1EACAF6DF9}" presName="sibTrans" presStyleCnt="0"/>
      <dgm:spPr/>
    </dgm:pt>
    <dgm:pt modelId="{F18A3C87-DBE7-6F41-918E-19A31D3BCD8D}" type="pres">
      <dgm:prSet presAssocID="{BDAAFF46-F85F-1E4B-AB20-4A3233926529}" presName="node" presStyleLbl="node1" presStyleIdx="1" presStyleCnt="5">
        <dgm:presLayoutVars>
          <dgm:bulletEnabled val="1"/>
        </dgm:presLayoutVars>
      </dgm:prSet>
      <dgm:spPr/>
    </dgm:pt>
    <dgm:pt modelId="{B56E290D-D77E-4B4B-ABCD-F8576549CE90}" type="pres">
      <dgm:prSet presAssocID="{0B60E53F-6A96-0547-AD65-5ECDCFE5A7B5}" presName="sibTrans" presStyleCnt="0"/>
      <dgm:spPr/>
    </dgm:pt>
    <dgm:pt modelId="{D46A77B4-A9FC-DC4C-BE13-0EF7DD8D1EF6}" type="pres">
      <dgm:prSet presAssocID="{9FF33E17-A6B3-E241-AF74-1E97E86E7A0C}" presName="node" presStyleLbl="node1" presStyleIdx="2" presStyleCnt="5">
        <dgm:presLayoutVars>
          <dgm:bulletEnabled val="1"/>
        </dgm:presLayoutVars>
      </dgm:prSet>
      <dgm:spPr/>
    </dgm:pt>
    <dgm:pt modelId="{3F1762E9-6B90-EC48-AEDD-C6A52448232B}" type="pres">
      <dgm:prSet presAssocID="{FF28B05D-A4C9-494F-91B4-A7C96ADA8D5C}" presName="sibTrans" presStyleCnt="0"/>
      <dgm:spPr/>
    </dgm:pt>
    <dgm:pt modelId="{09617C44-C508-AD42-9D9D-B6AAF0D0BA4B}" type="pres">
      <dgm:prSet presAssocID="{553698E9-6084-9B42-923E-FA503ADCA2C2}" presName="node" presStyleLbl="node1" presStyleIdx="3" presStyleCnt="5">
        <dgm:presLayoutVars>
          <dgm:bulletEnabled val="1"/>
        </dgm:presLayoutVars>
      </dgm:prSet>
      <dgm:spPr/>
    </dgm:pt>
    <dgm:pt modelId="{3C4591ED-A20F-AE40-8EEA-0DA015116CC2}" type="pres">
      <dgm:prSet presAssocID="{F9274F12-E168-894C-ABD6-3273571260EE}" presName="sibTrans" presStyleCnt="0"/>
      <dgm:spPr/>
    </dgm:pt>
    <dgm:pt modelId="{DA2F7B49-E993-EF4C-8560-F5BAC2359C40}" type="pres">
      <dgm:prSet presAssocID="{F87D3DF3-2FA5-5344-BA59-0093C199FD58}" presName="node" presStyleLbl="node1" presStyleIdx="4" presStyleCnt="5" custLinFactNeighborX="-59930" custLinFactNeighborY="-6067">
        <dgm:presLayoutVars>
          <dgm:bulletEnabled val="1"/>
        </dgm:presLayoutVars>
      </dgm:prSet>
      <dgm:spPr/>
    </dgm:pt>
  </dgm:ptLst>
  <dgm:cxnLst>
    <dgm:cxn modelId="{29258D2F-79B7-8B40-9F6F-07C8C24CA690}" type="presOf" srcId="{C0CFFD3B-79E5-8146-B8DA-B30605E32712}" destId="{C69C03DE-6455-644E-BF29-46D00FE26F1C}" srcOrd="0" destOrd="0" presId="urn:microsoft.com/office/officeart/2005/8/layout/default#2"/>
    <dgm:cxn modelId="{AEFC8E32-3335-3D40-818F-D96CA4563C6E}" srcId="{C0CFFD3B-79E5-8146-B8DA-B30605E32712}" destId="{553698E9-6084-9B42-923E-FA503ADCA2C2}" srcOrd="3" destOrd="0" parTransId="{153DC226-5369-424B-AB24-99BF28C39D80}" sibTransId="{F9274F12-E168-894C-ABD6-3273571260EE}"/>
    <dgm:cxn modelId="{202EFC3C-C4D3-9A4F-BD9F-6ADB05915E6F}" srcId="{C0CFFD3B-79E5-8146-B8DA-B30605E32712}" destId="{E56B200B-17C3-514A-B395-781C5DCD71E5}" srcOrd="0" destOrd="0" parTransId="{FFEFB953-B233-2D4C-AA0B-6C606986E2FC}" sibTransId="{E37E44DA-08A2-2641-B3C2-6D1EACAF6DF9}"/>
    <dgm:cxn modelId="{E9CFC582-2A40-094C-957F-5C1BBBA83541}" srcId="{C0CFFD3B-79E5-8146-B8DA-B30605E32712}" destId="{F87D3DF3-2FA5-5344-BA59-0093C199FD58}" srcOrd="4" destOrd="0" parTransId="{49B66247-E295-CD47-B290-9F064BB19CA0}" sibTransId="{E05C6281-C033-C44C-998D-114FFC9CFA4B}"/>
    <dgm:cxn modelId="{703DC596-6476-8C47-A5D1-E259FD05FFEE}" type="presOf" srcId="{553698E9-6084-9B42-923E-FA503ADCA2C2}" destId="{09617C44-C508-AD42-9D9D-B6AAF0D0BA4B}" srcOrd="0" destOrd="0" presId="urn:microsoft.com/office/officeart/2005/8/layout/default#2"/>
    <dgm:cxn modelId="{543093C6-412F-2342-8729-3FC78569A142}" srcId="{C0CFFD3B-79E5-8146-B8DA-B30605E32712}" destId="{9FF33E17-A6B3-E241-AF74-1E97E86E7A0C}" srcOrd="2" destOrd="0" parTransId="{4647DF99-4535-2047-BB3D-19A61E581273}" sibTransId="{FF28B05D-A4C9-494F-91B4-A7C96ADA8D5C}"/>
    <dgm:cxn modelId="{7C7207CE-6061-E449-BFF1-9A41D23566CF}" type="presOf" srcId="{F87D3DF3-2FA5-5344-BA59-0093C199FD58}" destId="{DA2F7B49-E993-EF4C-8560-F5BAC2359C40}" srcOrd="0" destOrd="0" presId="urn:microsoft.com/office/officeart/2005/8/layout/default#2"/>
    <dgm:cxn modelId="{712C0AD4-012D-D94A-B7DC-29145B8FDB5E}" type="presOf" srcId="{9FF33E17-A6B3-E241-AF74-1E97E86E7A0C}" destId="{D46A77B4-A9FC-DC4C-BE13-0EF7DD8D1EF6}" srcOrd="0" destOrd="0" presId="urn:microsoft.com/office/officeart/2005/8/layout/default#2"/>
    <dgm:cxn modelId="{A5F584F4-6EDC-584C-BD17-699051E06A49}" srcId="{C0CFFD3B-79E5-8146-B8DA-B30605E32712}" destId="{BDAAFF46-F85F-1E4B-AB20-4A3233926529}" srcOrd="1" destOrd="0" parTransId="{6EB2E49C-26EA-0844-B44D-2280C48FD865}" sibTransId="{0B60E53F-6A96-0547-AD65-5ECDCFE5A7B5}"/>
    <dgm:cxn modelId="{B49FDFF4-45E6-C445-AD98-0505CB91058C}" type="presOf" srcId="{E56B200B-17C3-514A-B395-781C5DCD71E5}" destId="{7E690CA2-9AF1-1140-942B-768E603AEFA5}" srcOrd="0" destOrd="0" presId="urn:microsoft.com/office/officeart/2005/8/layout/default#2"/>
    <dgm:cxn modelId="{0E26A5FC-201A-BE4A-A330-ADBD78AAD1D3}" type="presOf" srcId="{BDAAFF46-F85F-1E4B-AB20-4A3233926529}" destId="{F18A3C87-DBE7-6F41-918E-19A31D3BCD8D}" srcOrd="0" destOrd="0" presId="urn:microsoft.com/office/officeart/2005/8/layout/default#2"/>
    <dgm:cxn modelId="{BA78B394-DE37-4B4F-890E-14BDCCD671C3}" type="presParOf" srcId="{C69C03DE-6455-644E-BF29-46D00FE26F1C}" destId="{7E690CA2-9AF1-1140-942B-768E603AEFA5}" srcOrd="0" destOrd="0" presId="urn:microsoft.com/office/officeart/2005/8/layout/default#2"/>
    <dgm:cxn modelId="{F2458808-FE5B-984F-A630-FEB11F65E172}" type="presParOf" srcId="{C69C03DE-6455-644E-BF29-46D00FE26F1C}" destId="{AE7C49E6-ED8E-B643-A016-5CBCDE4A4802}" srcOrd="1" destOrd="0" presId="urn:microsoft.com/office/officeart/2005/8/layout/default#2"/>
    <dgm:cxn modelId="{F50F9935-194F-A44C-8CEB-39252730F294}" type="presParOf" srcId="{C69C03DE-6455-644E-BF29-46D00FE26F1C}" destId="{F18A3C87-DBE7-6F41-918E-19A31D3BCD8D}" srcOrd="2" destOrd="0" presId="urn:microsoft.com/office/officeart/2005/8/layout/default#2"/>
    <dgm:cxn modelId="{026CCBF7-4FA6-BD4D-B1D6-974ED7E43A19}" type="presParOf" srcId="{C69C03DE-6455-644E-BF29-46D00FE26F1C}" destId="{B56E290D-D77E-4B4B-ABCD-F8576549CE90}" srcOrd="3" destOrd="0" presId="urn:microsoft.com/office/officeart/2005/8/layout/default#2"/>
    <dgm:cxn modelId="{2B4CE337-088B-AF4A-90B4-C14E8680CD71}" type="presParOf" srcId="{C69C03DE-6455-644E-BF29-46D00FE26F1C}" destId="{D46A77B4-A9FC-DC4C-BE13-0EF7DD8D1EF6}" srcOrd="4" destOrd="0" presId="urn:microsoft.com/office/officeart/2005/8/layout/default#2"/>
    <dgm:cxn modelId="{63BE47BD-0480-204D-8457-C16C52843B9D}" type="presParOf" srcId="{C69C03DE-6455-644E-BF29-46D00FE26F1C}" destId="{3F1762E9-6B90-EC48-AEDD-C6A52448232B}" srcOrd="5" destOrd="0" presId="urn:microsoft.com/office/officeart/2005/8/layout/default#2"/>
    <dgm:cxn modelId="{6AF5272A-424C-0D41-9570-221EB3F2B548}" type="presParOf" srcId="{C69C03DE-6455-644E-BF29-46D00FE26F1C}" destId="{09617C44-C508-AD42-9D9D-B6AAF0D0BA4B}" srcOrd="6" destOrd="0" presId="urn:microsoft.com/office/officeart/2005/8/layout/default#2"/>
    <dgm:cxn modelId="{9E7C589B-0A61-A148-8622-159B40D8FF6C}" type="presParOf" srcId="{C69C03DE-6455-644E-BF29-46D00FE26F1C}" destId="{3C4591ED-A20F-AE40-8EEA-0DA015116CC2}" srcOrd="7" destOrd="0" presId="urn:microsoft.com/office/officeart/2005/8/layout/default#2"/>
    <dgm:cxn modelId="{F9439FC6-195E-5D46-A07D-B622018D10B2}" type="presParOf" srcId="{C69C03DE-6455-644E-BF29-46D00FE26F1C}" destId="{DA2F7B49-E993-EF4C-8560-F5BAC2359C40}" srcOrd="8" destOrd="0" presId="urn:microsoft.com/office/officeart/2005/8/layout/default#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DE62A-5E6E-E645-88C9-AE972C9E29F7}" type="doc">
      <dgm:prSet loTypeId="urn:microsoft.com/office/officeart/2005/8/layout/venn1" loCatId="relationship" qsTypeId="urn:microsoft.com/office/officeart/2005/8/quickstyle/simple4" qsCatId="simple" csTypeId="urn:microsoft.com/office/officeart/2005/8/colors/colorful1#2" csCatId="colorful" phldr="1"/>
      <dgm:spPr/>
    </dgm:pt>
    <dgm:pt modelId="{15EFAE0A-5D56-6C46-9776-00018EA14A25}">
      <dgm:prSet phldrT="[Texte]" custT="1"/>
      <dgm:spPr/>
      <dgm:t>
        <a:bodyPr/>
        <a:lstStyle/>
        <a:p>
          <a:r>
            <a:rPr lang="fr-FR" altLang="fr-FR" sz="2400" b="1" dirty="0">
              <a:ea typeface="ＭＳ Ｐゴシック" charset="-128"/>
            </a:rPr>
            <a:t>Texture du sein changeante </a:t>
          </a:r>
        </a:p>
        <a:p>
          <a:r>
            <a:rPr lang="fr-FR" altLang="fr-FR" sz="2400" dirty="0">
              <a:ea typeface="ＭＳ Ｐゴシック" charset="-128"/>
            </a:rPr>
            <a:t>*d’une femme à l’autre, </a:t>
          </a:r>
        </a:p>
        <a:p>
          <a:r>
            <a:rPr lang="fr-FR" altLang="fr-FR" sz="2400" dirty="0">
              <a:ea typeface="ＭＳ Ｐゴシック" charset="-128"/>
            </a:rPr>
            <a:t>*d’un cycle à l’autre</a:t>
          </a:r>
          <a:r>
            <a:rPr lang="fr-FR" altLang="ja-JP" sz="2400" dirty="0">
              <a:ea typeface="ＭＳ Ｐゴシック" charset="-128"/>
            </a:rPr>
            <a:t> </a:t>
          </a:r>
        </a:p>
        <a:p>
          <a:r>
            <a:rPr lang="fr-FR" altLang="ja-JP" sz="2400" dirty="0">
              <a:ea typeface="ＭＳ Ｐゴシック" charset="-128"/>
            </a:rPr>
            <a:t>*d’une année à l’autre  </a:t>
          </a:r>
        </a:p>
        <a:p>
          <a:r>
            <a:rPr lang="fr-FR" altLang="ja-JP" sz="2400" dirty="0">
              <a:ea typeface="ＭＳ Ｐゴシック" charset="-128"/>
            </a:rPr>
            <a:t>*modifications </a:t>
          </a:r>
        </a:p>
        <a:p>
          <a:r>
            <a:rPr lang="fr-FR" altLang="ja-JP" sz="2400" dirty="0">
              <a:ea typeface="ＭＳ Ｐゴシック" charset="-128"/>
            </a:rPr>
            <a:t>physiologiques de la vie, </a:t>
          </a:r>
        </a:p>
        <a:p>
          <a:r>
            <a:rPr lang="fr-FR" altLang="ja-JP" sz="2400" dirty="0">
              <a:ea typeface="ＭＳ Ｐゴシック" charset="-128"/>
            </a:rPr>
            <a:t>*variations du poids.</a:t>
          </a:r>
        </a:p>
        <a:p>
          <a:r>
            <a:rPr lang="fr-FR" altLang="ja-JP" sz="2400" dirty="0">
              <a:ea typeface="ＭＳ Ｐゴシック" charset="-128"/>
            </a:rPr>
            <a:t>*traitement hormonal. </a:t>
          </a:r>
          <a:endParaRPr lang="fr-FR" sz="2400" dirty="0"/>
        </a:p>
      </dgm:t>
    </dgm:pt>
    <dgm:pt modelId="{0FEBEC24-5D4F-C54D-B723-AD781742365F}" type="parTrans" cxnId="{9F9B88D0-BA6A-334F-B871-237E2FEB62EE}">
      <dgm:prSet/>
      <dgm:spPr/>
      <dgm:t>
        <a:bodyPr/>
        <a:lstStyle/>
        <a:p>
          <a:endParaRPr lang="fr-FR"/>
        </a:p>
      </dgm:t>
    </dgm:pt>
    <dgm:pt modelId="{23A122D0-FB06-4648-8FCD-A0013CD86676}" type="sibTrans" cxnId="{9F9B88D0-BA6A-334F-B871-237E2FEB62EE}">
      <dgm:prSet/>
      <dgm:spPr/>
      <dgm:t>
        <a:bodyPr/>
        <a:lstStyle/>
        <a:p>
          <a:endParaRPr lang="fr-FR"/>
        </a:p>
      </dgm:t>
    </dgm:pt>
    <dgm:pt modelId="{C6620076-3DFF-5D44-984C-52C8981BDAA5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fr-FR" altLang="fr-FR" sz="1800" dirty="0">
            <a:ea typeface="ＭＳ Ｐゴシック" charset="-128"/>
          </a:endParaRPr>
        </a:p>
        <a:p>
          <a:r>
            <a:rPr lang="fr-FR" altLang="fr-FR" sz="2400" dirty="0">
              <a:ea typeface="ＭＳ Ｐゴシック" charset="-128"/>
            </a:rPr>
            <a:t>Plus il y a doute sur une image et plus on a tendance à classer l’examen comme « suspect », par précaution.</a:t>
          </a:r>
        </a:p>
        <a:p>
          <a:r>
            <a:rPr lang="fr-FR" altLang="fr-FR" sz="2400" dirty="0">
              <a:ea typeface="ＭＳ Ｐゴシック" charset="-128"/>
            </a:rPr>
            <a:t>Conséquences : examens en +, biopsies, stress important.</a:t>
          </a:r>
          <a:endParaRPr lang="fr-FR" sz="2400" dirty="0"/>
        </a:p>
      </dgm:t>
    </dgm:pt>
    <dgm:pt modelId="{9E1CB97A-B07B-B644-8B61-46B7461ACEDD}" type="parTrans" cxnId="{B52176E5-BDA6-024F-85D1-61F094272D13}">
      <dgm:prSet/>
      <dgm:spPr/>
      <dgm:t>
        <a:bodyPr/>
        <a:lstStyle/>
        <a:p>
          <a:endParaRPr lang="fr-FR"/>
        </a:p>
      </dgm:t>
    </dgm:pt>
    <dgm:pt modelId="{F762207C-8F66-234C-B307-22831BE6F73F}" type="sibTrans" cxnId="{B52176E5-BDA6-024F-85D1-61F094272D13}">
      <dgm:prSet/>
      <dgm:spPr/>
      <dgm:t>
        <a:bodyPr/>
        <a:lstStyle/>
        <a:p>
          <a:endParaRPr lang="fr-FR"/>
        </a:p>
      </dgm:t>
    </dgm:pt>
    <dgm:pt modelId="{67E2179C-7DCF-BB49-AB4F-7255B3C3D8AC}" type="pres">
      <dgm:prSet presAssocID="{9A6DE62A-5E6E-E645-88C9-AE972C9E29F7}" presName="compositeShape" presStyleCnt="0">
        <dgm:presLayoutVars>
          <dgm:chMax val="7"/>
          <dgm:dir/>
          <dgm:resizeHandles val="exact"/>
        </dgm:presLayoutVars>
      </dgm:prSet>
      <dgm:spPr/>
    </dgm:pt>
    <dgm:pt modelId="{1E66EA53-26F5-7548-8E0D-89ECDE4475BC}" type="pres">
      <dgm:prSet presAssocID="{15EFAE0A-5D56-6C46-9776-00018EA14A25}" presName="circ1" presStyleLbl="vennNode1" presStyleIdx="0" presStyleCnt="2" custScaleX="142918" custScaleY="109667" custLinFactNeighborX="-7623" custLinFactNeighborY="14586"/>
      <dgm:spPr/>
    </dgm:pt>
    <dgm:pt modelId="{F98652CF-6CAC-CE4D-8DD8-F59DF0B7AD00}" type="pres">
      <dgm:prSet presAssocID="{15EFAE0A-5D56-6C46-9776-00018EA14A2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7EA30F8-EBB4-764F-953A-8BDB75CF2ED4}" type="pres">
      <dgm:prSet presAssocID="{C6620076-3DFF-5D44-984C-52C8981BDAA5}" presName="circ2" presStyleLbl="vennNode1" presStyleIdx="1" presStyleCnt="2" custLinFactNeighborX="-1725" custLinFactNeighborY="16740"/>
      <dgm:spPr/>
    </dgm:pt>
    <dgm:pt modelId="{AAB689E0-ADB0-544C-A07D-91DEB0AF6536}" type="pres">
      <dgm:prSet presAssocID="{C6620076-3DFF-5D44-984C-52C8981BDAA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13C1812-C248-414F-8247-77339D7239B2}" type="presOf" srcId="{15EFAE0A-5D56-6C46-9776-00018EA14A25}" destId="{F98652CF-6CAC-CE4D-8DD8-F59DF0B7AD00}" srcOrd="1" destOrd="0" presId="urn:microsoft.com/office/officeart/2005/8/layout/venn1"/>
    <dgm:cxn modelId="{E19EC64D-BC33-2A42-ADB9-B8DA0B6F17A4}" type="presOf" srcId="{C6620076-3DFF-5D44-984C-52C8981BDAA5}" destId="{47EA30F8-EBB4-764F-953A-8BDB75CF2ED4}" srcOrd="0" destOrd="0" presId="urn:microsoft.com/office/officeart/2005/8/layout/venn1"/>
    <dgm:cxn modelId="{AC5DD55A-DCC5-BE4F-86F4-AFEB9EC9E3A9}" type="presOf" srcId="{9A6DE62A-5E6E-E645-88C9-AE972C9E29F7}" destId="{67E2179C-7DCF-BB49-AB4F-7255B3C3D8AC}" srcOrd="0" destOrd="0" presId="urn:microsoft.com/office/officeart/2005/8/layout/venn1"/>
    <dgm:cxn modelId="{4DD8A79F-72C2-D449-94DE-D656CD73F2E2}" type="presOf" srcId="{C6620076-3DFF-5D44-984C-52C8981BDAA5}" destId="{AAB689E0-ADB0-544C-A07D-91DEB0AF6536}" srcOrd="1" destOrd="0" presId="urn:microsoft.com/office/officeart/2005/8/layout/venn1"/>
    <dgm:cxn modelId="{9F9B88D0-BA6A-334F-B871-237E2FEB62EE}" srcId="{9A6DE62A-5E6E-E645-88C9-AE972C9E29F7}" destId="{15EFAE0A-5D56-6C46-9776-00018EA14A25}" srcOrd="0" destOrd="0" parTransId="{0FEBEC24-5D4F-C54D-B723-AD781742365F}" sibTransId="{23A122D0-FB06-4648-8FCD-A0013CD86676}"/>
    <dgm:cxn modelId="{B52176E5-BDA6-024F-85D1-61F094272D13}" srcId="{9A6DE62A-5E6E-E645-88C9-AE972C9E29F7}" destId="{C6620076-3DFF-5D44-984C-52C8981BDAA5}" srcOrd="1" destOrd="0" parTransId="{9E1CB97A-B07B-B644-8B61-46B7461ACEDD}" sibTransId="{F762207C-8F66-234C-B307-22831BE6F73F}"/>
    <dgm:cxn modelId="{C1676EEE-9032-514E-B6B8-00A47594A243}" type="presOf" srcId="{15EFAE0A-5D56-6C46-9776-00018EA14A25}" destId="{1E66EA53-26F5-7548-8E0D-89ECDE4475BC}" srcOrd="0" destOrd="0" presId="urn:microsoft.com/office/officeart/2005/8/layout/venn1"/>
    <dgm:cxn modelId="{ADD1C66A-AA55-424E-AB9A-18969867AE7E}" type="presParOf" srcId="{67E2179C-7DCF-BB49-AB4F-7255B3C3D8AC}" destId="{1E66EA53-26F5-7548-8E0D-89ECDE4475BC}" srcOrd="0" destOrd="0" presId="urn:microsoft.com/office/officeart/2005/8/layout/venn1"/>
    <dgm:cxn modelId="{6B4ADAD7-2047-7743-BA05-04D60646DAE5}" type="presParOf" srcId="{67E2179C-7DCF-BB49-AB4F-7255B3C3D8AC}" destId="{F98652CF-6CAC-CE4D-8DD8-F59DF0B7AD00}" srcOrd="1" destOrd="0" presId="urn:microsoft.com/office/officeart/2005/8/layout/venn1"/>
    <dgm:cxn modelId="{7312347F-1D11-954C-AE15-7273FA8F3095}" type="presParOf" srcId="{67E2179C-7DCF-BB49-AB4F-7255B3C3D8AC}" destId="{47EA30F8-EBB4-764F-953A-8BDB75CF2ED4}" srcOrd="2" destOrd="0" presId="urn:microsoft.com/office/officeart/2005/8/layout/venn1"/>
    <dgm:cxn modelId="{54D163F4-84A9-7748-8606-0884427D3F2D}" type="presParOf" srcId="{67E2179C-7DCF-BB49-AB4F-7255B3C3D8AC}" destId="{AAB689E0-ADB0-544C-A07D-91DEB0AF6536}" srcOrd="3" destOrd="0" presId="urn:microsoft.com/office/officeart/2005/8/layout/venn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6DE62A-5E6E-E645-88C9-AE972C9E29F7}" type="doc">
      <dgm:prSet loTypeId="urn:microsoft.com/office/officeart/2005/8/layout/venn1" loCatId="relationship" qsTypeId="urn:microsoft.com/office/officeart/2005/8/quickstyle/simple4" qsCatId="simple" csTypeId="urn:microsoft.com/office/officeart/2005/8/colors/colorful1#2" csCatId="colorful" phldr="1"/>
      <dgm:spPr/>
    </dgm:pt>
    <dgm:pt modelId="{15EFAE0A-5D56-6C46-9776-00018EA14A25}">
      <dgm:prSet phldrT="[Texte]" custT="1"/>
      <dgm:spPr/>
      <dgm:t>
        <a:bodyPr/>
        <a:lstStyle/>
        <a:p>
          <a:r>
            <a:rPr lang="fr-FR" sz="2400" b="1" dirty="0">
              <a:solidFill>
                <a:srgbClr val="FF0000"/>
              </a:solidFill>
            </a:rPr>
            <a:t>LA FAUSSE ALERTE :</a:t>
          </a:r>
          <a:endParaRPr lang="fr-FR" sz="2400" dirty="0"/>
        </a:p>
        <a:p>
          <a:r>
            <a:rPr lang="fr-FR" sz="2400" dirty="0"/>
            <a:t>Suspicion de cancer. </a:t>
          </a:r>
        </a:p>
        <a:p>
          <a:r>
            <a:rPr lang="fr-FR" sz="2400" dirty="0"/>
            <a:t>Examens supplémentaires parfois lourds, biopsies.</a:t>
          </a:r>
        </a:p>
        <a:p>
          <a:r>
            <a:rPr lang="fr-FR" sz="2400" dirty="0"/>
            <a:t> Plusieurs jours, semaines avant confirmation de l’absence de maladie. </a:t>
          </a:r>
        </a:p>
      </dgm:t>
    </dgm:pt>
    <dgm:pt modelId="{0FEBEC24-5D4F-C54D-B723-AD781742365F}" type="parTrans" cxnId="{9F9B88D0-BA6A-334F-B871-237E2FEB62EE}">
      <dgm:prSet/>
      <dgm:spPr/>
      <dgm:t>
        <a:bodyPr/>
        <a:lstStyle/>
        <a:p>
          <a:endParaRPr lang="fr-FR"/>
        </a:p>
      </dgm:t>
    </dgm:pt>
    <dgm:pt modelId="{23A122D0-FB06-4648-8FCD-A0013CD86676}" type="sibTrans" cxnId="{9F9B88D0-BA6A-334F-B871-237E2FEB62EE}">
      <dgm:prSet/>
      <dgm:spPr/>
      <dgm:t>
        <a:bodyPr/>
        <a:lstStyle/>
        <a:p>
          <a:endParaRPr lang="fr-FR"/>
        </a:p>
      </dgm:t>
    </dgm:pt>
    <dgm:pt modelId="{C6620076-3DFF-5D44-984C-52C8981BDAA5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fr-FR" altLang="fr-FR" sz="2400" b="1" dirty="0">
            <a:solidFill>
              <a:srgbClr val="F24144"/>
            </a:solidFill>
            <a:ea typeface="ＭＳ Ｐゴシック" charset="-128"/>
          </a:endParaRPr>
        </a:p>
        <a:p>
          <a:r>
            <a:rPr lang="fr-FR" altLang="fr-FR" sz="2400" b="1" dirty="0">
              <a:solidFill>
                <a:srgbClr val="F24144"/>
              </a:solidFill>
              <a:ea typeface="ＭＳ Ｐゴシック" charset="-128"/>
            </a:rPr>
            <a:t>SURDIAGNOSTIC</a:t>
          </a:r>
        </a:p>
        <a:p>
          <a:r>
            <a:rPr lang="fr-FR" altLang="fr-FR" sz="2400" b="1" dirty="0">
              <a:solidFill>
                <a:srgbClr val="F24144"/>
              </a:solidFill>
              <a:ea typeface="ＭＳ Ｐゴシック" charset="-128"/>
            </a:rPr>
            <a:t>L’invité surprise</a:t>
          </a:r>
        </a:p>
        <a:p>
          <a:r>
            <a:rPr lang="fr-FR" sz="3200" dirty="0"/>
            <a:t>une découverte inattendue, due au dépistage de masse</a:t>
          </a:r>
          <a:endParaRPr lang="en-GB" sz="3200" dirty="0"/>
        </a:p>
        <a:p>
          <a:endParaRPr lang="fr-FR" altLang="fr-FR" sz="2400" dirty="0">
            <a:ea typeface="ＭＳ Ｐゴシック" charset="-128"/>
          </a:endParaRPr>
        </a:p>
      </dgm:t>
    </dgm:pt>
    <dgm:pt modelId="{9E1CB97A-B07B-B644-8B61-46B7461ACEDD}" type="parTrans" cxnId="{B52176E5-BDA6-024F-85D1-61F094272D13}">
      <dgm:prSet/>
      <dgm:spPr/>
      <dgm:t>
        <a:bodyPr/>
        <a:lstStyle/>
        <a:p>
          <a:endParaRPr lang="fr-FR"/>
        </a:p>
      </dgm:t>
    </dgm:pt>
    <dgm:pt modelId="{F762207C-8F66-234C-B307-22831BE6F73F}" type="sibTrans" cxnId="{B52176E5-BDA6-024F-85D1-61F094272D13}">
      <dgm:prSet/>
      <dgm:spPr/>
      <dgm:t>
        <a:bodyPr/>
        <a:lstStyle/>
        <a:p>
          <a:endParaRPr lang="fr-FR"/>
        </a:p>
      </dgm:t>
    </dgm:pt>
    <dgm:pt modelId="{67E2179C-7DCF-BB49-AB4F-7255B3C3D8AC}" type="pres">
      <dgm:prSet presAssocID="{9A6DE62A-5E6E-E645-88C9-AE972C9E29F7}" presName="compositeShape" presStyleCnt="0">
        <dgm:presLayoutVars>
          <dgm:chMax val="7"/>
          <dgm:dir/>
          <dgm:resizeHandles val="exact"/>
        </dgm:presLayoutVars>
      </dgm:prSet>
      <dgm:spPr/>
    </dgm:pt>
    <dgm:pt modelId="{1E66EA53-26F5-7548-8E0D-89ECDE4475BC}" type="pres">
      <dgm:prSet presAssocID="{15EFAE0A-5D56-6C46-9776-00018EA14A25}" presName="circ1" presStyleLbl="vennNode1" presStyleIdx="0" presStyleCnt="2" custScaleX="142918" custScaleY="109667" custLinFactNeighborX="-393" custLinFactNeighborY="-5147"/>
      <dgm:spPr/>
    </dgm:pt>
    <dgm:pt modelId="{F98652CF-6CAC-CE4D-8DD8-F59DF0B7AD00}" type="pres">
      <dgm:prSet presAssocID="{15EFAE0A-5D56-6C46-9776-00018EA14A2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7EA30F8-EBB4-764F-953A-8BDB75CF2ED4}" type="pres">
      <dgm:prSet presAssocID="{C6620076-3DFF-5D44-984C-52C8981BDAA5}" presName="circ2" presStyleLbl="vennNode1" presStyleIdx="1" presStyleCnt="2" custScaleX="84121" custScaleY="135295" custLinFactNeighborX="6367" custLinFactNeighborY="-3237"/>
      <dgm:spPr/>
    </dgm:pt>
    <dgm:pt modelId="{AAB689E0-ADB0-544C-A07D-91DEB0AF6536}" type="pres">
      <dgm:prSet presAssocID="{C6620076-3DFF-5D44-984C-52C8981BDAA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CD4E476-221D-F449-9178-42DF6815BB39}" type="presOf" srcId="{15EFAE0A-5D56-6C46-9776-00018EA14A25}" destId="{F98652CF-6CAC-CE4D-8DD8-F59DF0B7AD00}" srcOrd="1" destOrd="0" presId="urn:microsoft.com/office/officeart/2005/8/layout/venn1"/>
    <dgm:cxn modelId="{1F78C28C-615A-6D4E-8B71-52FF20F1294B}" type="presOf" srcId="{C6620076-3DFF-5D44-984C-52C8981BDAA5}" destId="{47EA30F8-EBB4-764F-953A-8BDB75CF2ED4}" srcOrd="0" destOrd="0" presId="urn:microsoft.com/office/officeart/2005/8/layout/venn1"/>
    <dgm:cxn modelId="{5F4BB5A1-8B0C-F141-8F68-AD2C7F80CAB6}" type="presOf" srcId="{C6620076-3DFF-5D44-984C-52C8981BDAA5}" destId="{AAB689E0-ADB0-544C-A07D-91DEB0AF6536}" srcOrd="1" destOrd="0" presId="urn:microsoft.com/office/officeart/2005/8/layout/venn1"/>
    <dgm:cxn modelId="{108158AB-A669-9440-ADC8-1BCC0784FB35}" type="presOf" srcId="{15EFAE0A-5D56-6C46-9776-00018EA14A25}" destId="{1E66EA53-26F5-7548-8E0D-89ECDE4475BC}" srcOrd="0" destOrd="0" presId="urn:microsoft.com/office/officeart/2005/8/layout/venn1"/>
    <dgm:cxn modelId="{A36584B5-DCC7-4246-8D51-3FB8991011E5}" type="presOf" srcId="{9A6DE62A-5E6E-E645-88C9-AE972C9E29F7}" destId="{67E2179C-7DCF-BB49-AB4F-7255B3C3D8AC}" srcOrd="0" destOrd="0" presId="urn:microsoft.com/office/officeart/2005/8/layout/venn1"/>
    <dgm:cxn modelId="{9F9B88D0-BA6A-334F-B871-237E2FEB62EE}" srcId="{9A6DE62A-5E6E-E645-88C9-AE972C9E29F7}" destId="{15EFAE0A-5D56-6C46-9776-00018EA14A25}" srcOrd="0" destOrd="0" parTransId="{0FEBEC24-5D4F-C54D-B723-AD781742365F}" sibTransId="{23A122D0-FB06-4648-8FCD-A0013CD86676}"/>
    <dgm:cxn modelId="{B52176E5-BDA6-024F-85D1-61F094272D13}" srcId="{9A6DE62A-5E6E-E645-88C9-AE972C9E29F7}" destId="{C6620076-3DFF-5D44-984C-52C8981BDAA5}" srcOrd="1" destOrd="0" parTransId="{9E1CB97A-B07B-B644-8B61-46B7461ACEDD}" sibTransId="{F762207C-8F66-234C-B307-22831BE6F73F}"/>
    <dgm:cxn modelId="{B5CD884A-86E9-FB43-94EE-EF56BC6C4C85}" type="presParOf" srcId="{67E2179C-7DCF-BB49-AB4F-7255B3C3D8AC}" destId="{1E66EA53-26F5-7548-8E0D-89ECDE4475BC}" srcOrd="0" destOrd="0" presId="urn:microsoft.com/office/officeart/2005/8/layout/venn1"/>
    <dgm:cxn modelId="{F08B780F-491E-4D46-BEFC-71069F3881B7}" type="presParOf" srcId="{67E2179C-7DCF-BB49-AB4F-7255B3C3D8AC}" destId="{F98652CF-6CAC-CE4D-8DD8-F59DF0B7AD00}" srcOrd="1" destOrd="0" presId="urn:microsoft.com/office/officeart/2005/8/layout/venn1"/>
    <dgm:cxn modelId="{A17254F2-0FAE-DF4C-9385-17306196E379}" type="presParOf" srcId="{67E2179C-7DCF-BB49-AB4F-7255B3C3D8AC}" destId="{47EA30F8-EBB4-764F-953A-8BDB75CF2ED4}" srcOrd="2" destOrd="0" presId="urn:microsoft.com/office/officeart/2005/8/layout/venn1"/>
    <dgm:cxn modelId="{227B8599-EF73-B946-BD5B-3586F2A25DB9}" type="presParOf" srcId="{67E2179C-7DCF-BB49-AB4F-7255B3C3D8AC}" destId="{AAB689E0-ADB0-544C-A07D-91DEB0AF6536}" srcOrd="3" destOrd="0" presId="urn:microsoft.com/office/officeart/2005/8/layout/venn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6DE62A-5E6E-E645-88C9-AE972C9E29F7}" type="doc">
      <dgm:prSet loTypeId="urn:microsoft.com/office/officeart/2005/8/layout/venn1" loCatId="relationship" qsTypeId="urn:microsoft.com/office/officeart/2005/8/quickstyle/simple4" qsCatId="simple" csTypeId="urn:microsoft.com/office/officeart/2005/8/colors/colorful1#2" csCatId="colorful" phldr="1"/>
      <dgm:spPr/>
    </dgm:pt>
    <dgm:pt modelId="{15EFAE0A-5D56-6C46-9776-00018EA14A25}">
      <dgm:prSet phldrT="[Texte]" custT="1"/>
      <dgm:spPr/>
      <dgm:t>
        <a:bodyPr/>
        <a:lstStyle/>
        <a:p>
          <a:r>
            <a:rPr lang="fr-FR" sz="2400" dirty="0">
              <a:solidFill>
                <a:schemeClr val="tx1"/>
              </a:solidFill>
            </a:rPr>
            <a:t>Le dépistage détecte de nombreuses tumeurs du sein qui n’auraient jamais évolué, certaines auraient disparu sans traitement.</a:t>
          </a:r>
        </a:p>
        <a:p>
          <a:r>
            <a:rPr lang="fr-FR" sz="2400" b="1" dirty="0"/>
            <a:t>Diagnostic d’un cancer qui n’aurait jamais affecté la santé de la femme de son vivant, s’il était resté méconnu. </a:t>
          </a:r>
          <a:r>
            <a:rPr lang="fr-FR" sz="2400" dirty="0">
              <a:solidFill>
                <a:schemeClr val="tx1"/>
              </a:solidFill>
            </a:rPr>
            <a:t> </a:t>
          </a:r>
          <a:endParaRPr lang="fr-FR" sz="2400" dirty="0"/>
        </a:p>
      </dgm:t>
    </dgm:pt>
    <dgm:pt modelId="{0FEBEC24-5D4F-C54D-B723-AD781742365F}" type="parTrans" cxnId="{9F9B88D0-BA6A-334F-B871-237E2FEB62EE}">
      <dgm:prSet/>
      <dgm:spPr/>
      <dgm:t>
        <a:bodyPr/>
        <a:lstStyle/>
        <a:p>
          <a:endParaRPr lang="fr-FR"/>
        </a:p>
      </dgm:t>
    </dgm:pt>
    <dgm:pt modelId="{23A122D0-FB06-4648-8FCD-A0013CD86676}" type="sibTrans" cxnId="{9F9B88D0-BA6A-334F-B871-237E2FEB62EE}">
      <dgm:prSet/>
      <dgm:spPr/>
      <dgm:t>
        <a:bodyPr/>
        <a:lstStyle/>
        <a:p>
          <a:endParaRPr lang="fr-FR"/>
        </a:p>
      </dgm:t>
    </dgm:pt>
    <dgm:pt modelId="{C6620076-3DFF-5D44-984C-52C8981BDAA5}">
      <dgm:prSet phldrT="[Texte]" custT="1"/>
      <dgm:spPr/>
      <dgm:t>
        <a:bodyPr/>
        <a:lstStyle/>
        <a:p>
          <a:r>
            <a:rPr lang="fr-FR" sz="2400" b="1" dirty="0">
              <a:solidFill>
                <a:srgbClr val="005031"/>
              </a:solidFill>
            </a:rPr>
            <a:t>Certaines lésions </a:t>
          </a:r>
          <a:r>
            <a:rPr lang="fr-FR" sz="2400" b="1" dirty="0">
              <a:solidFill>
                <a:schemeClr val="accent2">
                  <a:lumMod val="50000"/>
                </a:schemeClr>
              </a:solidFill>
            </a:rPr>
            <a:t>cancéreuses au microscope</a:t>
          </a:r>
          <a:r>
            <a:rPr lang="fr-FR" sz="2400" b="1" dirty="0">
              <a:solidFill>
                <a:srgbClr val="005031"/>
              </a:solidFill>
            </a:rPr>
            <a:t>, n’auraient jamais rendu la femme malade, jusqu’à ce qu’elle meure pour une autre raison, sans jamais en avoir souffert.</a:t>
          </a:r>
        </a:p>
        <a:p>
          <a:r>
            <a:rPr lang="fr-FR" sz="2400" b="1" dirty="0">
              <a:solidFill>
                <a:srgbClr val="005031"/>
              </a:solidFill>
              <a:sym typeface="Wingdings" pitchFamily="2" charset="2"/>
            </a:rPr>
            <a:t> Diagnostic INUTILE</a:t>
          </a:r>
          <a:endParaRPr lang="fr-FR" sz="2400" dirty="0"/>
        </a:p>
      </dgm:t>
    </dgm:pt>
    <dgm:pt modelId="{9E1CB97A-B07B-B644-8B61-46B7461ACEDD}" type="parTrans" cxnId="{B52176E5-BDA6-024F-85D1-61F094272D13}">
      <dgm:prSet/>
      <dgm:spPr/>
      <dgm:t>
        <a:bodyPr/>
        <a:lstStyle/>
        <a:p>
          <a:endParaRPr lang="fr-FR"/>
        </a:p>
      </dgm:t>
    </dgm:pt>
    <dgm:pt modelId="{F762207C-8F66-234C-B307-22831BE6F73F}" type="sibTrans" cxnId="{B52176E5-BDA6-024F-85D1-61F094272D13}">
      <dgm:prSet/>
      <dgm:spPr/>
      <dgm:t>
        <a:bodyPr/>
        <a:lstStyle/>
        <a:p>
          <a:endParaRPr lang="fr-FR"/>
        </a:p>
      </dgm:t>
    </dgm:pt>
    <dgm:pt modelId="{67E2179C-7DCF-BB49-AB4F-7255B3C3D8AC}" type="pres">
      <dgm:prSet presAssocID="{9A6DE62A-5E6E-E645-88C9-AE972C9E29F7}" presName="compositeShape" presStyleCnt="0">
        <dgm:presLayoutVars>
          <dgm:chMax val="7"/>
          <dgm:dir/>
          <dgm:resizeHandles val="exact"/>
        </dgm:presLayoutVars>
      </dgm:prSet>
      <dgm:spPr/>
    </dgm:pt>
    <dgm:pt modelId="{1E66EA53-26F5-7548-8E0D-89ECDE4475BC}" type="pres">
      <dgm:prSet presAssocID="{15EFAE0A-5D56-6C46-9776-00018EA14A25}" presName="circ1" presStyleLbl="vennNode1" presStyleIdx="0" presStyleCnt="2" custScaleX="105077" custScaleY="109667" custLinFactNeighborX="-29341" custLinFactNeighborY="3825"/>
      <dgm:spPr/>
    </dgm:pt>
    <dgm:pt modelId="{F98652CF-6CAC-CE4D-8DD8-F59DF0B7AD00}" type="pres">
      <dgm:prSet presAssocID="{15EFAE0A-5D56-6C46-9776-00018EA14A2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7EA30F8-EBB4-764F-953A-8BDB75CF2ED4}" type="pres">
      <dgm:prSet presAssocID="{C6620076-3DFF-5D44-984C-52C8981BDAA5}" presName="circ2" presStyleLbl="vennNode1" presStyleIdx="1" presStyleCnt="2" custScaleY="141271" custLinFactNeighborX="3614" custLinFactNeighborY="-16332"/>
      <dgm:spPr/>
    </dgm:pt>
    <dgm:pt modelId="{AAB689E0-ADB0-544C-A07D-91DEB0AF6536}" type="pres">
      <dgm:prSet presAssocID="{C6620076-3DFF-5D44-984C-52C8981BDAA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59D4341-352A-5141-A3D8-6AFD97B1FDB4}" type="presOf" srcId="{15EFAE0A-5D56-6C46-9776-00018EA14A25}" destId="{1E66EA53-26F5-7548-8E0D-89ECDE4475BC}" srcOrd="0" destOrd="0" presId="urn:microsoft.com/office/officeart/2005/8/layout/venn1"/>
    <dgm:cxn modelId="{E0E6E074-C6EE-2A43-9245-9C606F1A1DC7}" type="presOf" srcId="{9A6DE62A-5E6E-E645-88C9-AE972C9E29F7}" destId="{67E2179C-7DCF-BB49-AB4F-7255B3C3D8AC}" srcOrd="0" destOrd="0" presId="urn:microsoft.com/office/officeart/2005/8/layout/venn1"/>
    <dgm:cxn modelId="{D38EC484-3E54-354F-A640-CC9BBB1639FB}" type="presOf" srcId="{15EFAE0A-5D56-6C46-9776-00018EA14A25}" destId="{F98652CF-6CAC-CE4D-8DD8-F59DF0B7AD00}" srcOrd="1" destOrd="0" presId="urn:microsoft.com/office/officeart/2005/8/layout/venn1"/>
    <dgm:cxn modelId="{7C59A085-CA80-D349-8BC4-C23310E5AAE8}" type="presOf" srcId="{C6620076-3DFF-5D44-984C-52C8981BDAA5}" destId="{47EA30F8-EBB4-764F-953A-8BDB75CF2ED4}" srcOrd="0" destOrd="0" presId="urn:microsoft.com/office/officeart/2005/8/layout/venn1"/>
    <dgm:cxn modelId="{2F678194-DFBC-734F-ACAF-9501634F0A1D}" type="presOf" srcId="{C6620076-3DFF-5D44-984C-52C8981BDAA5}" destId="{AAB689E0-ADB0-544C-A07D-91DEB0AF6536}" srcOrd="1" destOrd="0" presId="urn:microsoft.com/office/officeart/2005/8/layout/venn1"/>
    <dgm:cxn modelId="{9F9B88D0-BA6A-334F-B871-237E2FEB62EE}" srcId="{9A6DE62A-5E6E-E645-88C9-AE972C9E29F7}" destId="{15EFAE0A-5D56-6C46-9776-00018EA14A25}" srcOrd="0" destOrd="0" parTransId="{0FEBEC24-5D4F-C54D-B723-AD781742365F}" sibTransId="{23A122D0-FB06-4648-8FCD-A0013CD86676}"/>
    <dgm:cxn modelId="{B52176E5-BDA6-024F-85D1-61F094272D13}" srcId="{9A6DE62A-5E6E-E645-88C9-AE972C9E29F7}" destId="{C6620076-3DFF-5D44-984C-52C8981BDAA5}" srcOrd="1" destOrd="0" parTransId="{9E1CB97A-B07B-B644-8B61-46B7461ACEDD}" sibTransId="{F762207C-8F66-234C-B307-22831BE6F73F}"/>
    <dgm:cxn modelId="{8A820DC9-998F-6C4C-BB72-E2789F2898FE}" type="presParOf" srcId="{67E2179C-7DCF-BB49-AB4F-7255B3C3D8AC}" destId="{1E66EA53-26F5-7548-8E0D-89ECDE4475BC}" srcOrd="0" destOrd="0" presId="urn:microsoft.com/office/officeart/2005/8/layout/venn1"/>
    <dgm:cxn modelId="{A2C0E7F3-76C2-334A-8FB8-ECF1D15FB36D}" type="presParOf" srcId="{67E2179C-7DCF-BB49-AB4F-7255B3C3D8AC}" destId="{F98652CF-6CAC-CE4D-8DD8-F59DF0B7AD00}" srcOrd="1" destOrd="0" presId="urn:microsoft.com/office/officeart/2005/8/layout/venn1"/>
    <dgm:cxn modelId="{EE4B45CB-1380-AE40-A3BB-A6BDD978AD75}" type="presParOf" srcId="{67E2179C-7DCF-BB49-AB4F-7255B3C3D8AC}" destId="{47EA30F8-EBB4-764F-953A-8BDB75CF2ED4}" srcOrd="2" destOrd="0" presId="urn:microsoft.com/office/officeart/2005/8/layout/venn1"/>
    <dgm:cxn modelId="{6E2A5168-63CD-384A-8022-16591919CDB4}" type="presParOf" srcId="{67E2179C-7DCF-BB49-AB4F-7255B3C3D8AC}" destId="{AAB689E0-ADB0-544C-A07D-91DEB0AF6536}" srcOrd="3" destOrd="0" presId="urn:microsoft.com/office/officeart/2005/8/layout/venn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CFFD3B-79E5-8146-B8DA-B30605E32712}" type="doc">
      <dgm:prSet loTypeId="urn:microsoft.com/office/officeart/2005/8/layout/default#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56B200B-17C3-514A-B395-781C5DCD71E5}">
      <dgm:prSet phldrT="[Texte]" custT="1"/>
      <dgm:spPr/>
      <dgm:t>
        <a:bodyPr/>
        <a:lstStyle/>
        <a:p>
          <a:r>
            <a:rPr lang="fr-FR" sz="2800" dirty="0">
              <a:solidFill>
                <a:schemeClr val="tx1"/>
              </a:solidFill>
            </a:rPr>
            <a:t>Comment ça, un cancer qui n’aurait  jamais affecté la vie de la femme ? </a:t>
          </a:r>
        </a:p>
      </dgm:t>
    </dgm:pt>
    <dgm:pt modelId="{FFEFB953-B233-2D4C-AA0B-6C606986E2FC}" type="parTrans" cxnId="{202EFC3C-C4D3-9A4F-BD9F-6ADB05915E6F}">
      <dgm:prSet/>
      <dgm:spPr/>
      <dgm:t>
        <a:bodyPr/>
        <a:lstStyle/>
        <a:p>
          <a:endParaRPr lang="fr-FR"/>
        </a:p>
      </dgm:t>
    </dgm:pt>
    <dgm:pt modelId="{E37E44DA-08A2-2641-B3C2-6D1EACAF6DF9}" type="sibTrans" cxnId="{202EFC3C-C4D3-9A4F-BD9F-6ADB05915E6F}">
      <dgm:prSet/>
      <dgm:spPr/>
      <dgm:t>
        <a:bodyPr/>
        <a:lstStyle/>
        <a:p>
          <a:endParaRPr lang="fr-FR"/>
        </a:p>
      </dgm:t>
    </dgm:pt>
    <dgm:pt modelId="{BDAAFF46-F85F-1E4B-AB20-4A3233926529}">
      <dgm:prSet phldrT="[Texte]" custT="1"/>
      <dgm:spPr/>
      <dgm:t>
        <a:bodyPr/>
        <a:lstStyle/>
        <a:p>
          <a:pPr rtl="0"/>
          <a:endParaRPr lang="fr-FR" sz="2000" dirty="0">
            <a:solidFill>
              <a:schemeClr val="tx1"/>
            </a:solidFill>
          </a:endParaRPr>
        </a:p>
        <a:p>
          <a:pPr rtl="0"/>
          <a:r>
            <a:rPr lang="fr-FR" sz="2000" b="1" dirty="0">
              <a:solidFill>
                <a:srgbClr val="FF0000"/>
              </a:solidFill>
            </a:rPr>
            <a:t>Schéma linéaire :</a:t>
          </a:r>
        </a:p>
        <a:p>
          <a:pPr rtl="0"/>
          <a:r>
            <a:rPr lang="fr-FR" sz="2000" dirty="0">
              <a:solidFill>
                <a:schemeClr val="tx1"/>
              </a:solidFill>
            </a:rPr>
            <a:t>Pré-cancer</a:t>
          </a:r>
          <a:endParaRPr lang="fr-FR" sz="2000" b="1" dirty="0">
            <a:solidFill>
              <a:srgbClr val="FF0000"/>
            </a:solidFill>
          </a:endParaRPr>
        </a:p>
        <a:p>
          <a:pPr rtl="0"/>
          <a:r>
            <a:rPr lang="fr-FR" sz="2000" dirty="0">
              <a:solidFill>
                <a:schemeClr val="tx1"/>
              </a:solidFill>
            </a:rPr>
            <a:t>Cellules cancéreuses</a:t>
          </a:r>
        </a:p>
        <a:p>
          <a:r>
            <a:rPr lang="fr-FR" sz="2000" dirty="0">
              <a:solidFill>
                <a:schemeClr val="tx1"/>
              </a:solidFill>
            </a:rPr>
            <a:t>Petite tumeur locale</a:t>
          </a:r>
        </a:p>
        <a:p>
          <a:r>
            <a:rPr lang="fr-FR" sz="2000" dirty="0">
              <a:solidFill>
                <a:schemeClr val="tx1"/>
              </a:solidFill>
            </a:rPr>
            <a:t>Tumeur régionale</a:t>
          </a:r>
        </a:p>
        <a:p>
          <a:r>
            <a:rPr lang="fr-FR" sz="2000" dirty="0">
              <a:solidFill>
                <a:schemeClr val="tx1"/>
              </a:solidFill>
            </a:rPr>
            <a:t>Métastases et décès</a:t>
          </a:r>
        </a:p>
        <a:p>
          <a:pPr rtl="0"/>
          <a:endParaRPr lang="fr-FR" altLang="fr-FR" sz="1400" dirty="0">
            <a:solidFill>
              <a:schemeClr val="tx1"/>
            </a:solidFill>
            <a:ea typeface="ＭＳ Ｐゴシック" charset="-128"/>
          </a:endParaRPr>
        </a:p>
      </dgm:t>
    </dgm:pt>
    <dgm:pt modelId="{6EB2E49C-26EA-0844-B44D-2280C48FD865}" type="parTrans" cxnId="{A5F584F4-6EDC-584C-BD17-699051E06A49}">
      <dgm:prSet/>
      <dgm:spPr/>
      <dgm:t>
        <a:bodyPr/>
        <a:lstStyle/>
        <a:p>
          <a:endParaRPr lang="fr-FR"/>
        </a:p>
      </dgm:t>
    </dgm:pt>
    <dgm:pt modelId="{0B60E53F-6A96-0547-AD65-5ECDCFE5A7B5}" type="sibTrans" cxnId="{A5F584F4-6EDC-584C-BD17-699051E06A49}">
      <dgm:prSet/>
      <dgm:spPr/>
      <dgm:t>
        <a:bodyPr/>
        <a:lstStyle/>
        <a:p>
          <a:endParaRPr lang="fr-FR"/>
        </a:p>
      </dgm:t>
    </dgm:pt>
    <dgm:pt modelId="{9FF33E17-A6B3-E241-AF74-1E97E86E7A0C}">
      <dgm:prSet phldrT="[Texte]"/>
      <dgm:spPr/>
      <dgm:t>
        <a:bodyPr/>
        <a:lstStyle/>
        <a:p>
          <a:r>
            <a:rPr lang="fr-FR" altLang="fr-FR" b="1" dirty="0">
              <a:solidFill>
                <a:srgbClr val="FF0000"/>
              </a:solidFill>
              <a:ea typeface="ＭＳ Ｐゴシック" charset="-128"/>
            </a:rPr>
            <a:t>Or les cancers n’ont pas tous la même vitesse de croissance.</a:t>
          </a:r>
          <a:endParaRPr lang="fr-FR" dirty="0">
            <a:solidFill>
              <a:schemeClr val="tx1"/>
            </a:solidFill>
          </a:endParaRPr>
        </a:p>
      </dgm:t>
    </dgm:pt>
    <dgm:pt modelId="{4647DF99-4535-2047-BB3D-19A61E581273}" type="parTrans" cxnId="{543093C6-412F-2342-8729-3FC78569A142}">
      <dgm:prSet/>
      <dgm:spPr/>
      <dgm:t>
        <a:bodyPr/>
        <a:lstStyle/>
        <a:p>
          <a:endParaRPr lang="fr-FR"/>
        </a:p>
      </dgm:t>
    </dgm:pt>
    <dgm:pt modelId="{FF28B05D-A4C9-494F-91B4-A7C96ADA8D5C}" type="sibTrans" cxnId="{543093C6-412F-2342-8729-3FC78569A142}">
      <dgm:prSet/>
      <dgm:spPr/>
      <dgm:t>
        <a:bodyPr/>
        <a:lstStyle/>
        <a:p>
          <a:endParaRPr lang="fr-FR"/>
        </a:p>
      </dgm:t>
    </dgm:pt>
    <dgm:pt modelId="{553698E9-6084-9B42-923E-FA503ADCA2C2}">
      <dgm:prSet phldrT="[Texte]"/>
      <dgm:spPr/>
      <dgm:t>
        <a:bodyPr/>
        <a:lstStyle/>
        <a:p>
          <a:r>
            <a:rPr lang="fr-FR" altLang="fr-FR" dirty="0">
              <a:solidFill>
                <a:schemeClr val="tx1"/>
              </a:solidFill>
              <a:ea typeface="ＭＳ Ｐゴシック" charset="-128"/>
            </a:rPr>
            <a:t>Petit ne signifie pas tôt, ou précoce. </a:t>
          </a:r>
          <a:endParaRPr lang="fr-FR" dirty="0">
            <a:solidFill>
              <a:schemeClr val="tx1"/>
            </a:solidFill>
          </a:endParaRPr>
        </a:p>
      </dgm:t>
    </dgm:pt>
    <dgm:pt modelId="{153DC226-5369-424B-AB24-99BF28C39D80}" type="parTrans" cxnId="{AEFC8E32-3335-3D40-818F-D96CA4563C6E}">
      <dgm:prSet/>
      <dgm:spPr/>
      <dgm:t>
        <a:bodyPr/>
        <a:lstStyle/>
        <a:p>
          <a:endParaRPr lang="fr-FR"/>
        </a:p>
      </dgm:t>
    </dgm:pt>
    <dgm:pt modelId="{F9274F12-E168-894C-ABD6-3273571260EE}" type="sibTrans" cxnId="{AEFC8E32-3335-3D40-818F-D96CA4563C6E}">
      <dgm:prSet/>
      <dgm:spPr/>
      <dgm:t>
        <a:bodyPr/>
        <a:lstStyle/>
        <a:p>
          <a:endParaRPr lang="fr-FR"/>
        </a:p>
      </dgm:t>
    </dgm:pt>
    <dgm:pt modelId="{F87D3DF3-2FA5-5344-BA59-0093C199FD58}">
      <dgm:prSet phldrT="[Texte]" custT="1"/>
      <dgm:spPr/>
      <dgm:t>
        <a:bodyPr/>
        <a:lstStyle/>
        <a:p>
          <a:r>
            <a:rPr lang="fr-FR" altLang="fr-FR" sz="2800" dirty="0">
              <a:solidFill>
                <a:schemeClr val="tx1"/>
              </a:solidFill>
              <a:ea typeface="ＭＳ Ｐゴシック" charset="-128"/>
            </a:rPr>
            <a:t>Gros ne signifie pas tardif. </a:t>
          </a:r>
          <a:endParaRPr lang="fr-FR" sz="2800" dirty="0">
            <a:solidFill>
              <a:schemeClr val="tx1"/>
            </a:solidFill>
          </a:endParaRPr>
        </a:p>
      </dgm:t>
    </dgm:pt>
    <dgm:pt modelId="{49B66247-E295-CD47-B290-9F064BB19CA0}" type="parTrans" cxnId="{E9CFC582-2A40-094C-957F-5C1BBBA83541}">
      <dgm:prSet/>
      <dgm:spPr/>
      <dgm:t>
        <a:bodyPr/>
        <a:lstStyle/>
        <a:p>
          <a:endParaRPr lang="fr-FR"/>
        </a:p>
      </dgm:t>
    </dgm:pt>
    <dgm:pt modelId="{E05C6281-C033-C44C-998D-114FFC9CFA4B}" type="sibTrans" cxnId="{E9CFC582-2A40-094C-957F-5C1BBBA83541}">
      <dgm:prSet/>
      <dgm:spPr/>
      <dgm:t>
        <a:bodyPr/>
        <a:lstStyle/>
        <a:p>
          <a:endParaRPr lang="fr-FR"/>
        </a:p>
      </dgm:t>
    </dgm:pt>
    <dgm:pt modelId="{C69C03DE-6455-644E-BF29-46D00FE26F1C}" type="pres">
      <dgm:prSet presAssocID="{C0CFFD3B-79E5-8146-B8DA-B30605E32712}" presName="diagram" presStyleCnt="0">
        <dgm:presLayoutVars>
          <dgm:dir/>
          <dgm:resizeHandles val="exact"/>
        </dgm:presLayoutVars>
      </dgm:prSet>
      <dgm:spPr/>
    </dgm:pt>
    <dgm:pt modelId="{7E690CA2-9AF1-1140-942B-768E603AEFA5}" type="pres">
      <dgm:prSet presAssocID="{E56B200B-17C3-514A-B395-781C5DCD71E5}" presName="node" presStyleLbl="node1" presStyleIdx="0" presStyleCnt="5" custLinFactNeighborX="-693" custLinFactNeighborY="-46">
        <dgm:presLayoutVars>
          <dgm:bulletEnabled val="1"/>
        </dgm:presLayoutVars>
      </dgm:prSet>
      <dgm:spPr/>
    </dgm:pt>
    <dgm:pt modelId="{AE7C49E6-ED8E-B643-A016-5CBCDE4A4802}" type="pres">
      <dgm:prSet presAssocID="{E37E44DA-08A2-2641-B3C2-6D1EACAF6DF9}" presName="sibTrans" presStyleCnt="0"/>
      <dgm:spPr/>
    </dgm:pt>
    <dgm:pt modelId="{F18A3C87-DBE7-6F41-918E-19A31D3BCD8D}" type="pres">
      <dgm:prSet presAssocID="{BDAAFF46-F85F-1E4B-AB20-4A3233926529}" presName="node" presStyleLbl="node1" presStyleIdx="1" presStyleCnt="5" custScaleY="126163" custLinFactNeighborX="374" custLinFactNeighborY="8716">
        <dgm:presLayoutVars>
          <dgm:bulletEnabled val="1"/>
        </dgm:presLayoutVars>
      </dgm:prSet>
      <dgm:spPr/>
    </dgm:pt>
    <dgm:pt modelId="{B56E290D-D77E-4B4B-ABCD-F8576549CE90}" type="pres">
      <dgm:prSet presAssocID="{0B60E53F-6A96-0547-AD65-5ECDCFE5A7B5}" presName="sibTrans" presStyleCnt="0"/>
      <dgm:spPr/>
    </dgm:pt>
    <dgm:pt modelId="{D46A77B4-A9FC-DC4C-BE13-0EF7DD8D1EF6}" type="pres">
      <dgm:prSet presAssocID="{9FF33E17-A6B3-E241-AF74-1E97E86E7A0C}" presName="node" presStyleLbl="node1" presStyleIdx="2" presStyleCnt="5">
        <dgm:presLayoutVars>
          <dgm:bulletEnabled val="1"/>
        </dgm:presLayoutVars>
      </dgm:prSet>
      <dgm:spPr/>
    </dgm:pt>
    <dgm:pt modelId="{3F1762E9-6B90-EC48-AEDD-C6A52448232B}" type="pres">
      <dgm:prSet presAssocID="{FF28B05D-A4C9-494F-91B4-A7C96ADA8D5C}" presName="sibTrans" presStyleCnt="0"/>
      <dgm:spPr/>
    </dgm:pt>
    <dgm:pt modelId="{09617C44-C508-AD42-9D9D-B6AAF0D0BA4B}" type="pres">
      <dgm:prSet presAssocID="{553698E9-6084-9B42-923E-FA503ADCA2C2}" presName="node" presStyleLbl="node1" presStyleIdx="3" presStyleCnt="5">
        <dgm:presLayoutVars>
          <dgm:bulletEnabled val="1"/>
        </dgm:presLayoutVars>
      </dgm:prSet>
      <dgm:spPr/>
    </dgm:pt>
    <dgm:pt modelId="{3C4591ED-A20F-AE40-8EEA-0DA015116CC2}" type="pres">
      <dgm:prSet presAssocID="{F9274F12-E168-894C-ABD6-3273571260EE}" presName="sibTrans" presStyleCnt="0"/>
      <dgm:spPr/>
    </dgm:pt>
    <dgm:pt modelId="{DA2F7B49-E993-EF4C-8560-F5BAC2359C40}" type="pres">
      <dgm:prSet presAssocID="{F87D3DF3-2FA5-5344-BA59-0093C199FD58}" presName="node" presStyleLbl="node1" presStyleIdx="4" presStyleCnt="5" custLinFactNeighborX="-8569" custLinFactNeighborY="-5574">
        <dgm:presLayoutVars>
          <dgm:bulletEnabled val="1"/>
        </dgm:presLayoutVars>
      </dgm:prSet>
      <dgm:spPr/>
    </dgm:pt>
  </dgm:ptLst>
  <dgm:cxnLst>
    <dgm:cxn modelId="{BCA42428-2937-4F4B-BEDD-D4764C2BA62E}" type="presOf" srcId="{F87D3DF3-2FA5-5344-BA59-0093C199FD58}" destId="{DA2F7B49-E993-EF4C-8560-F5BAC2359C40}" srcOrd="0" destOrd="0" presId="urn:microsoft.com/office/officeart/2005/8/layout/default#2"/>
    <dgm:cxn modelId="{AEFC8E32-3335-3D40-818F-D96CA4563C6E}" srcId="{C0CFFD3B-79E5-8146-B8DA-B30605E32712}" destId="{553698E9-6084-9B42-923E-FA503ADCA2C2}" srcOrd="3" destOrd="0" parTransId="{153DC226-5369-424B-AB24-99BF28C39D80}" sibTransId="{F9274F12-E168-894C-ABD6-3273571260EE}"/>
    <dgm:cxn modelId="{202EFC3C-C4D3-9A4F-BD9F-6ADB05915E6F}" srcId="{C0CFFD3B-79E5-8146-B8DA-B30605E32712}" destId="{E56B200B-17C3-514A-B395-781C5DCD71E5}" srcOrd="0" destOrd="0" parTransId="{FFEFB953-B233-2D4C-AA0B-6C606986E2FC}" sibTransId="{E37E44DA-08A2-2641-B3C2-6D1EACAF6DF9}"/>
    <dgm:cxn modelId="{E9CFC582-2A40-094C-957F-5C1BBBA83541}" srcId="{C0CFFD3B-79E5-8146-B8DA-B30605E32712}" destId="{F87D3DF3-2FA5-5344-BA59-0093C199FD58}" srcOrd="4" destOrd="0" parTransId="{49B66247-E295-CD47-B290-9F064BB19CA0}" sibTransId="{E05C6281-C033-C44C-998D-114FFC9CFA4B}"/>
    <dgm:cxn modelId="{CCD2DA99-5C6F-D042-9DF5-CABBF1003B02}" type="presOf" srcId="{9FF33E17-A6B3-E241-AF74-1E97E86E7A0C}" destId="{D46A77B4-A9FC-DC4C-BE13-0EF7DD8D1EF6}" srcOrd="0" destOrd="0" presId="urn:microsoft.com/office/officeart/2005/8/layout/default#2"/>
    <dgm:cxn modelId="{82A614C4-C429-6A40-866C-ACB66D7DE5FA}" type="presOf" srcId="{553698E9-6084-9B42-923E-FA503ADCA2C2}" destId="{09617C44-C508-AD42-9D9D-B6AAF0D0BA4B}" srcOrd="0" destOrd="0" presId="urn:microsoft.com/office/officeart/2005/8/layout/default#2"/>
    <dgm:cxn modelId="{543093C6-412F-2342-8729-3FC78569A142}" srcId="{C0CFFD3B-79E5-8146-B8DA-B30605E32712}" destId="{9FF33E17-A6B3-E241-AF74-1E97E86E7A0C}" srcOrd="2" destOrd="0" parTransId="{4647DF99-4535-2047-BB3D-19A61E581273}" sibTransId="{FF28B05D-A4C9-494F-91B4-A7C96ADA8D5C}"/>
    <dgm:cxn modelId="{F603BFCC-1A28-E248-A1F9-5434F07D8217}" type="presOf" srcId="{E56B200B-17C3-514A-B395-781C5DCD71E5}" destId="{7E690CA2-9AF1-1140-942B-768E603AEFA5}" srcOrd="0" destOrd="0" presId="urn:microsoft.com/office/officeart/2005/8/layout/default#2"/>
    <dgm:cxn modelId="{EBDA45D7-4113-7447-8C10-991F3A0485F2}" type="presOf" srcId="{C0CFFD3B-79E5-8146-B8DA-B30605E32712}" destId="{C69C03DE-6455-644E-BF29-46D00FE26F1C}" srcOrd="0" destOrd="0" presId="urn:microsoft.com/office/officeart/2005/8/layout/default#2"/>
    <dgm:cxn modelId="{9FDD4DDE-F55F-E74B-8E03-445DFA650B14}" type="presOf" srcId="{BDAAFF46-F85F-1E4B-AB20-4A3233926529}" destId="{F18A3C87-DBE7-6F41-918E-19A31D3BCD8D}" srcOrd="0" destOrd="0" presId="urn:microsoft.com/office/officeart/2005/8/layout/default#2"/>
    <dgm:cxn modelId="{A5F584F4-6EDC-584C-BD17-699051E06A49}" srcId="{C0CFFD3B-79E5-8146-B8DA-B30605E32712}" destId="{BDAAFF46-F85F-1E4B-AB20-4A3233926529}" srcOrd="1" destOrd="0" parTransId="{6EB2E49C-26EA-0844-B44D-2280C48FD865}" sibTransId="{0B60E53F-6A96-0547-AD65-5ECDCFE5A7B5}"/>
    <dgm:cxn modelId="{BFA02617-EF5B-1E4D-A3F3-77DD9995D1F0}" type="presParOf" srcId="{C69C03DE-6455-644E-BF29-46D00FE26F1C}" destId="{7E690CA2-9AF1-1140-942B-768E603AEFA5}" srcOrd="0" destOrd="0" presId="urn:microsoft.com/office/officeart/2005/8/layout/default#2"/>
    <dgm:cxn modelId="{57758CE6-2F44-104E-8568-94EEB94175DC}" type="presParOf" srcId="{C69C03DE-6455-644E-BF29-46D00FE26F1C}" destId="{AE7C49E6-ED8E-B643-A016-5CBCDE4A4802}" srcOrd="1" destOrd="0" presId="urn:microsoft.com/office/officeart/2005/8/layout/default#2"/>
    <dgm:cxn modelId="{40D3E3AC-538B-8D4D-B130-12EAD569D74C}" type="presParOf" srcId="{C69C03DE-6455-644E-BF29-46D00FE26F1C}" destId="{F18A3C87-DBE7-6F41-918E-19A31D3BCD8D}" srcOrd="2" destOrd="0" presId="urn:microsoft.com/office/officeart/2005/8/layout/default#2"/>
    <dgm:cxn modelId="{312B80D3-EA96-FE4C-84CB-A9D0A7197435}" type="presParOf" srcId="{C69C03DE-6455-644E-BF29-46D00FE26F1C}" destId="{B56E290D-D77E-4B4B-ABCD-F8576549CE90}" srcOrd="3" destOrd="0" presId="urn:microsoft.com/office/officeart/2005/8/layout/default#2"/>
    <dgm:cxn modelId="{7A53CB2D-8E47-4C4F-8118-6C6D02D5A82C}" type="presParOf" srcId="{C69C03DE-6455-644E-BF29-46D00FE26F1C}" destId="{D46A77B4-A9FC-DC4C-BE13-0EF7DD8D1EF6}" srcOrd="4" destOrd="0" presId="urn:microsoft.com/office/officeart/2005/8/layout/default#2"/>
    <dgm:cxn modelId="{B678DCAE-CC27-7341-95FF-C5AE0F7B3ED1}" type="presParOf" srcId="{C69C03DE-6455-644E-BF29-46D00FE26F1C}" destId="{3F1762E9-6B90-EC48-AEDD-C6A52448232B}" srcOrd="5" destOrd="0" presId="urn:microsoft.com/office/officeart/2005/8/layout/default#2"/>
    <dgm:cxn modelId="{65E67B4A-E36D-8146-BFD0-E83899D69F00}" type="presParOf" srcId="{C69C03DE-6455-644E-BF29-46D00FE26F1C}" destId="{09617C44-C508-AD42-9D9D-B6AAF0D0BA4B}" srcOrd="6" destOrd="0" presId="urn:microsoft.com/office/officeart/2005/8/layout/default#2"/>
    <dgm:cxn modelId="{CCD1C057-3198-7F4C-AD54-3E8FC8AE54D0}" type="presParOf" srcId="{C69C03DE-6455-644E-BF29-46D00FE26F1C}" destId="{3C4591ED-A20F-AE40-8EEA-0DA015116CC2}" srcOrd="7" destOrd="0" presId="urn:microsoft.com/office/officeart/2005/8/layout/default#2"/>
    <dgm:cxn modelId="{FDF5DEA3-0529-234D-89C1-B1FB8DDE6FF7}" type="presParOf" srcId="{C69C03DE-6455-644E-BF29-46D00FE26F1C}" destId="{DA2F7B49-E993-EF4C-8560-F5BAC2359C40}" srcOrd="8" destOrd="0" presId="urn:microsoft.com/office/officeart/2005/8/layout/default#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6CEF11-8ACE-D54D-93DA-24B9C97B9881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BB36392-B3BA-A345-84E3-15057AC0285D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altLang="fr-FR" dirty="0">
              <a:solidFill>
                <a:srgbClr val="FF0000"/>
              </a:solidFill>
              <a:ea typeface="ＭＳ Ｐゴシック" charset="-128"/>
            </a:rPr>
            <a:t>Deux groupes de femmes : </a:t>
          </a:r>
        </a:p>
        <a:p>
          <a:r>
            <a:rPr lang="fr-FR" altLang="fr-FR" dirty="0">
              <a:solidFill>
                <a:schemeClr val="tx1"/>
              </a:solidFill>
              <a:ea typeface="ＭＳ Ｐゴシック" charset="-128"/>
            </a:rPr>
            <a:t>un groupe dépisté tous les deux ans,</a:t>
          </a:r>
        </a:p>
        <a:p>
          <a:r>
            <a:rPr lang="fr-FR" altLang="fr-FR" dirty="0">
              <a:solidFill>
                <a:schemeClr val="tx1"/>
              </a:solidFill>
              <a:ea typeface="ＭＳ Ｐゴシック" charset="-128"/>
            </a:rPr>
            <a:t> un groupe examiné une seule fois au bout de six années</a:t>
          </a:r>
          <a:r>
            <a:rPr lang="fr-FR" altLang="fr-FR" dirty="0">
              <a:ea typeface="ＭＳ Ｐゴシック" charset="-128"/>
            </a:rPr>
            <a:t>. </a:t>
          </a:r>
        </a:p>
      </dgm:t>
    </dgm:pt>
    <dgm:pt modelId="{DA9BFAE4-7288-4B45-A724-AFAB6F1756A6}" type="parTrans" cxnId="{35D91BE5-564F-9C4A-9C25-994CB4709512}">
      <dgm:prSet/>
      <dgm:spPr/>
      <dgm:t>
        <a:bodyPr/>
        <a:lstStyle/>
        <a:p>
          <a:endParaRPr lang="en-GB"/>
        </a:p>
      </dgm:t>
    </dgm:pt>
    <dgm:pt modelId="{2E9FBF9D-D6B7-E347-8209-BD4BFCE2443D}" type="sibTrans" cxnId="{35D91BE5-564F-9C4A-9C25-994CB4709512}">
      <dgm:prSet/>
      <dgm:spPr/>
      <dgm:t>
        <a:bodyPr/>
        <a:lstStyle/>
        <a:p>
          <a:endParaRPr lang="en-GB"/>
        </a:p>
      </dgm:t>
    </dgm:pt>
    <dgm:pt modelId="{7B28E07E-75E7-DF4F-86A6-5BC217498A18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altLang="fr-FR" dirty="0">
              <a:solidFill>
                <a:srgbClr val="FF0000"/>
              </a:solidFill>
              <a:ea typeface="ＭＳ Ｐゴシック" charset="-128"/>
            </a:rPr>
            <a:t>22% </a:t>
          </a:r>
          <a:r>
            <a:rPr lang="fr-FR" altLang="fr-FR" dirty="0">
              <a:solidFill>
                <a:schemeClr val="tx1"/>
              </a:solidFill>
              <a:ea typeface="ＭＳ Ｐゴシック" charset="-128"/>
            </a:rPr>
            <a:t>de cancers </a:t>
          </a:r>
          <a:r>
            <a:rPr lang="fr-FR" altLang="fr-FR" b="1" dirty="0">
              <a:solidFill>
                <a:schemeClr val="tx1"/>
              </a:solidFill>
              <a:ea typeface="ＭＳ Ｐゴシック" charset="-128"/>
            </a:rPr>
            <a:t>invasifs</a:t>
          </a:r>
          <a:r>
            <a:rPr lang="fr-FR" altLang="fr-FR" dirty="0">
              <a:solidFill>
                <a:schemeClr val="tx1"/>
              </a:solidFill>
              <a:ea typeface="ＭＳ Ｐゴシック" charset="-128"/>
            </a:rPr>
            <a:t> de plus chez les femmes dépistées</a:t>
          </a:r>
          <a:r>
            <a:rPr lang="fr-FR" altLang="fr-FR" dirty="0">
              <a:ea typeface="ＭＳ Ｐゴシック" charset="-128"/>
            </a:rPr>
            <a:t>. </a:t>
          </a:r>
        </a:p>
      </dgm:t>
    </dgm:pt>
    <dgm:pt modelId="{46F866FE-E5A9-FB43-95FE-3DBAC63C476D}" type="parTrans" cxnId="{CBB5AF28-DEA1-1244-854B-A7323071A089}">
      <dgm:prSet/>
      <dgm:spPr/>
      <dgm:t>
        <a:bodyPr/>
        <a:lstStyle/>
        <a:p>
          <a:endParaRPr lang="en-GB"/>
        </a:p>
      </dgm:t>
    </dgm:pt>
    <dgm:pt modelId="{835BC2DA-8AA5-F749-A635-FFE363873C15}" type="sibTrans" cxnId="{CBB5AF28-DEA1-1244-854B-A7323071A089}">
      <dgm:prSet/>
      <dgm:spPr/>
      <dgm:t>
        <a:bodyPr/>
        <a:lstStyle/>
        <a:p>
          <a:endParaRPr lang="en-GB"/>
        </a:p>
      </dgm:t>
    </dgm:pt>
    <dgm:pt modelId="{AEA060A4-F74E-8047-ADA1-38FC242190BC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altLang="fr-FR" dirty="0">
              <a:solidFill>
                <a:schemeClr val="tx1"/>
              </a:solidFill>
              <a:ea typeface="ＭＳ Ｐゴシック" charset="-128"/>
            </a:rPr>
            <a:t>Si toutes les tumeurs évoluaient en vrais cancers : il y aurait même taux de cancers dans les deux groupes.</a:t>
          </a:r>
        </a:p>
      </dgm:t>
    </dgm:pt>
    <dgm:pt modelId="{3435725A-D3CB-5543-B794-C350B20B6AD9}" type="parTrans" cxnId="{9B06F2C0-3B72-D94A-B143-3B844F121B83}">
      <dgm:prSet/>
      <dgm:spPr/>
      <dgm:t>
        <a:bodyPr/>
        <a:lstStyle/>
        <a:p>
          <a:endParaRPr lang="en-GB"/>
        </a:p>
      </dgm:t>
    </dgm:pt>
    <dgm:pt modelId="{6563E912-2A02-FF4F-9AA4-58F3ACCF381A}" type="sibTrans" cxnId="{9B06F2C0-3B72-D94A-B143-3B844F121B83}">
      <dgm:prSet/>
      <dgm:spPr/>
      <dgm:t>
        <a:bodyPr/>
        <a:lstStyle/>
        <a:p>
          <a:endParaRPr lang="en-GB"/>
        </a:p>
      </dgm:t>
    </dgm:pt>
    <dgm:pt modelId="{34FE4952-E3EB-4D4B-B884-BE7DB49C2BD7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altLang="fr-FR" dirty="0">
              <a:solidFill>
                <a:schemeClr val="tx1"/>
              </a:solidFill>
              <a:ea typeface="ＭＳ Ｐゴシック" charset="-128"/>
            </a:rPr>
            <a:t>Plus dans le groupe dépisté tous les deux ans = </a:t>
          </a:r>
        </a:p>
        <a:p>
          <a:r>
            <a:rPr lang="fr-FR" altLang="fr-FR" dirty="0">
              <a:solidFill>
                <a:srgbClr val="FF0000"/>
              </a:solidFill>
              <a:ea typeface="ＭＳ Ｐゴシック" charset="-128"/>
            </a:rPr>
            <a:t>excès de diagnostics. </a:t>
          </a:r>
        </a:p>
      </dgm:t>
    </dgm:pt>
    <dgm:pt modelId="{B57843B7-B665-BE47-993F-1873B6EA65EF}" type="parTrans" cxnId="{69172887-B7CD-994F-97BD-09CD503F7809}">
      <dgm:prSet/>
      <dgm:spPr/>
      <dgm:t>
        <a:bodyPr/>
        <a:lstStyle/>
        <a:p>
          <a:endParaRPr lang="en-GB"/>
        </a:p>
      </dgm:t>
    </dgm:pt>
    <dgm:pt modelId="{861D76EF-255E-A44F-A82B-B8DC707E9B4A}" type="sibTrans" cxnId="{69172887-B7CD-994F-97BD-09CD503F7809}">
      <dgm:prSet/>
      <dgm:spPr/>
      <dgm:t>
        <a:bodyPr/>
        <a:lstStyle/>
        <a:p>
          <a:endParaRPr lang="en-GB"/>
        </a:p>
      </dgm:t>
    </dgm:pt>
    <dgm:pt modelId="{8D5EF8D2-38C4-D44F-B67E-9321AF4E47F3}" type="pres">
      <dgm:prSet presAssocID="{166CEF11-8ACE-D54D-93DA-24B9C97B9881}" presName="Name0" presStyleCnt="0">
        <dgm:presLayoutVars>
          <dgm:dir/>
          <dgm:resizeHandles val="exact"/>
        </dgm:presLayoutVars>
      </dgm:prSet>
      <dgm:spPr/>
    </dgm:pt>
    <dgm:pt modelId="{5D0A8EC4-5689-B74C-A602-22A6FA946B22}" type="pres">
      <dgm:prSet presAssocID="{BBB36392-B3BA-A345-84E3-15057AC0285D}" presName="node" presStyleLbl="node1" presStyleIdx="0" presStyleCnt="4">
        <dgm:presLayoutVars>
          <dgm:bulletEnabled val="1"/>
        </dgm:presLayoutVars>
      </dgm:prSet>
      <dgm:spPr/>
    </dgm:pt>
    <dgm:pt modelId="{DB3DA299-DB45-7543-80A6-A12AAC485531}" type="pres">
      <dgm:prSet presAssocID="{2E9FBF9D-D6B7-E347-8209-BD4BFCE2443D}" presName="sibTrans" presStyleCnt="0"/>
      <dgm:spPr/>
    </dgm:pt>
    <dgm:pt modelId="{E9ED5769-601E-C64D-80BD-B2BAF76286ED}" type="pres">
      <dgm:prSet presAssocID="{7B28E07E-75E7-DF4F-86A6-5BC217498A18}" presName="node" presStyleLbl="node1" presStyleIdx="1" presStyleCnt="4">
        <dgm:presLayoutVars>
          <dgm:bulletEnabled val="1"/>
        </dgm:presLayoutVars>
      </dgm:prSet>
      <dgm:spPr/>
    </dgm:pt>
    <dgm:pt modelId="{26D7B855-1949-954B-AAAB-3D17300DABFB}" type="pres">
      <dgm:prSet presAssocID="{835BC2DA-8AA5-F749-A635-FFE363873C15}" presName="sibTrans" presStyleCnt="0"/>
      <dgm:spPr/>
    </dgm:pt>
    <dgm:pt modelId="{6DBCF221-C9B2-D740-B338-CDE9F5A6AF15}" type="pres">
      <dgm:prSet presAssocID="{AEA060A4-F74E-8047-ADA1-38FC242190BC}" presName="node" presStyleLbl="node1" presStyleIdx="2" presStyleCnt="4">
        <dgm:presLayoutVars>
          <dgm:bulletEnabled val="1"/>
        </dgm:presLayoutVars>
      </dgm:prSet>
      <dgm:spPr/>
    </dgm:pt>
    <dgm:pt modelId="{4F43ED00-AE36-EF4C-8549-746A56ED6586}" type="pres">
      <dgm:prSet presAssocID="{6563E912-2A02-FF4F-9AA4-58F3ACCF381A}" presName="sibTrans" presStyleCnt="0"/>
      <dgm:spPr/>
    </dgm:pt>
    <dgm:pt modelId="{4719AB15-F8B4-F34C-9934-2FC89A61382F}" type="pres">
      <dgm:prSet presAssocID="{34FE4952-E3EB-4D4B-B884-BE7DB49C2BD7}" presName="node" presStyleLbl="node1" presStyleIdx="3" presStyleCnt="4">
        <dgm:presLayoutVars>
          <dgm:bulletEnabled val="1"/>
        </dgm:presLayoutVars>
      </dgm:prSet>
      <dgm:spPr/>
    </dgm:pt>
  </dgm:ptLst>
  <dgm:cxnLst>
    <dgm:cxn modelId="{9D6D5D02-32D0-7847-978D-BF0D8C36297A}" type="presOf" srcId="{34FE4952-E3EB-4D4B-B884-BE7DB49C2BD7}" destId="{4719AB15-F8B4-F34C-9934-2FC89A61382F}" srcOrd="0" destOrd="0" presId="urn:microsoft.com/office/officeart/2005/8/layout/hList6"/>
    <dgm:cxn modelId="{C3C2AB14-72E7-0E49-8969-8AB5B5B9E3CE}" type="presOf" srcId="{7B28E07E-75E7-DF4F-86A6-5BC217498A18}" destId="{E9ED5769-601E-C64D-80BD-B2BAF76286ED}" srcOrd="0" destOrd="0" presId="urn:microsoft.com/office/officeart/2005/8/layout/hList6"/>
    <dgm:cxn modelId="{CBB5AF28-DEA1-1244-854B-A7323071A089}" srcId="{166CEF11-8ACE-D54D-93DA-24B9C97B9881}" destId="{7B28E07E-75E7-DF4F-86A6-5BC217498A18}" srcOrd="1" destOrd="0" parTransId="{46F866FE-E5A9-FB43-95FE-3DBAC63C476D}" sibTransId="{835BC2DA-8AA5-F749-A635-FFE363873C15}"/>
    <dgm:cxn modelId="{69172887-B7CD-994F-97BD-09CD503F7809}" srcId="{166CEF11-8ACE-D54D-93DA-24B9C97B9881}" destId="{34FE4952-E3EB-4D4B-B884-BE7DB49C2BD7}" srcOrd="3" destOrd="0" parTransId="{B57843B7-B665-BE47-993F-1873B6EA65EF}" sibTransId="{861D76EF-255E-A44F-A82B-B8DC707E9B4A}"/>
    <dgm:cxn modelId="{1E47878E-A22B-4A47-A7D1-45DF234B2258}" type="presOf" srcId="{BBB36392-B3BA-A345-84E3-15057AC0285D}" destId="{5D0A8EC4-5689-B74C-A602-22A6FA946B22}" srcOrd="0" destOrd="0" presId="urn:microsoft.com/office/officeart/2005/8/layout/hList6"/>
    <dgm:cxn modelId="{9B06F2C0-3B72-D94A-B143-3B844F121B83}" srcId="{166CEF11-8ACE-D54D-93DA-24B9C97B9881}" destId="{AEA060A4-F74E-8047-ADA1-38FC242190BC}" srcOrd="2" destOrd="0" parTransId="{3435725A-D3CB-5543-B794-C350B20B6AD9}" sibTransId="{6563E912-2A02-FF4F-9AA4-58F3ACCF381A}"/>
    <dgm:cxn modelId="{8DE828D0-DC63-F845-A115-CC78A65C6104}" type="presOf" srcId="{AEA060A4-F74E-8047-ADA1-38FC242190BC}" destId="{6DBCF221-C9B2-D740-B338-CDE9F5A6AF15}" srcOrd="0" destOrd="0" presId="urn:microsoft.com/office/officeart/2005/8/layout/hList6"/>
    <dgm:cxn modelId="{35D91BE5-564F-9C4A-9C25-994CB4709512}" srcId="{166CEF11-8ACE-D54D-93DA-24B9C97B9881}" destId="{BBB36392-B3BA-A345-84E3-15057AC0285D}" srcOrd="0" destOrd="0" parTransId="{DA9BFAE4-7288-4B45-A724-AFAB6F1756A6}" sibTransId="{2E9FBF9D-D6B7-E347-8209-BD4BFCE2443D}"/>
    <dgm:cxn modelId="{CA84C6E6-E9C8-5A49-9378-C69099BA275D}" type="presOf" srcId="{166CEF11-8ACE-D54D-93DA-24B9C97B9881}" destId="{8D5EF8D2-38C4-D44F-B67E-9321AF4E47F3}" srcOrd="0" destOrd="0" presId="urn:microsoft.com/office/officeart/2005/8/layout/hList6"/>
    <dgm:cxn modelId="{484EEDD2-0FD1-0746-995B-8B11EAE815AB}" type="presParOf" srcId="{8D5EF8D2-38C4-D44F-B67E-9321AF4E47F3}" destId="{5D0A8EC4-5689-B74C-A602-22A6FA946B22}" srcOrd="0" destOrd="0" presId="urn:microsoft.com/office/officeart/2005/8/layout/hList6"/>
    <dgm:cxn modelId="{31CFBC6C-A2B8-6845-87A9-51377E96CE6C}" type="presParOf" srcId="{8D5EF8D2-38C4-D44F-B67E-9321AF4E47F3}" destId="{DB3DA299-DB45-7543-80A6-A12AAC485531}" srcOrd="1" destOrd="0" presId="urn:microsoft.com/office/officeart/2005/8/layout/hList6"/>
    <dgm:cxn modelId="{B080C2DD-483B-C04D-BA7E-B68935446302}" type="presParOf" srcId="{8D5EF8D2-38C4-D44F-B67E-9321AF4E47F3}" destId="{E9ED5769-601E-C64D-80BD-B2BAF76286ED}" srcOrd="2" destOrd="0" presId="urn:microsoft.com/office/officeart/2005/8/layout/hList6"/>
    <dgm:cxn modelId="{DEBFF9A9-A62C-0641-ADC1-E5271B8C7205}" type="presParOf" srcId="{8D5EF8D2-38C4-D44F-B67E-9321AF4E47F3}" destId="{26D7B855-1949-954B-AAAB-3D17300DABFB}" srcOrd="3" destOrd="0" presId="urn:microsoft.com/office/officeart/2005/8/layout/hList6"/>
    <dgm:cxn modelId="{2BEEE14F-07BC-F84E-BE89-3B1A5BE3D3FB}" type="presParOf" srcId="{8D5EF8D2-38C4-D44F-B67E-9321AF4E47F3}" destId="{6DBCF221-C9B2-D740-B338-CDE9F5A6AF15}" srcOrd="4" destOrd="0" presId="urn:microsoft.com/office/officeart/2005/8/layout/hList6"/>
    <dgm:cxn modelId="{36D61375-87DC-D244-A866-70CEAD4A850C}" type="presParOf" srcId="{8D5EF8D2-38C4-D44F-B67E-9321AF4E47F3}" destId="{4F43ED00-AE36-EF4C-8549-746A56ED6586}" srcOrd="5" destOrd="0" presId="urn:microsoft.com/office/officeart/2005/8/layout/hList6"/>
    <dgm:cxn modelId="{AC590AA2-EFFA-6749-9EA9-39C797B329E8}" type="presParOf" srcId="{8D5EF8D2-38C4-D44F-B67E-9321AF4E47F3}" destId="{4719AB15-F8B4-F34C-9934-2FC89A61382F}" srcOrd="6" destOrd="0" presId="urn:microsoft.com/office/officeart/2005/8/layout/hList6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6CEF11-8ACE-D54D-93DA-24B9C97B9881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8BE1CB8-3849-7746-88A3-81EA3E716CAC}">
      <dgm:prSet phldrT="[Texte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Diminution formidable de la mortalité </a:t>
          </a:r>
        </a:p>
        <a:p>
          <a:r>
            <a:rPr lang="fr-FR" dirty="0">
              <a:solidFill>
                <a:schemeClr val="tx1"/>
              </a:solidFill>
            </a:rPr>
            <a:t>(- 20%)</a:t>
          </a:r>
        </a:p>
      </dgm:t>
    </dgm:pt>
    <dgm:pt modelId="{D76929AD-6A81-2E48-B6A7-B0676508A921}" type="parTrans" cxnId="{51212728-9C91-1943-A004-54186424BD6E}">
      <dgm:prSet/>
      <dgm:spPr/>
      <dgm:t>
        <a:bodyPr/>
        <a:lstStyle/>
        <a:p>
          <a:endParaRPr lang="fr-FR"/>
        </a:p>
      </dgm:t>
    </dgm:pt>
    <dgm:pt modelId="{4012F520-64D9-0243-BE47-BDCA3F4DE8FE}" type="sibTrans" cxnId="{51212728-9C91-1943-A004-54186424BD6E}">
      <dgm:prSet/>
      <dgm:spPr/>
      <dgm:t>
        <a:bodyPr/>
        <a:lstStyle/>
        <a:p>
          <a:endParaRPr lang="fr-FR"/>
        </a:p>
      </dgm:t>
    </dgm:pt>
    <dgm:pt modelId="{B42EE6FA-6BB9-DB4C-847E-1FAE3806A7D1}">
      <dgm:prSet phldrT="[Texte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Diminution des formes graves</a:t>
          </a:r>
        </a:p>
      </dgm:t>
    </dgm:pt>
    <dgm:pt modelId="{991232A2-4790-6142-8DF7-2F5A74A65A37}" type="parTrans" cxnId="{64F329C8-FBE6-9546-A05A-1BCFEA164633}">
      <dgm:prSet/>
      <dgm:spPr/>
      <dgm:t>
        <a:bodyPr/>
        <a:lstStyle/>
        <a:p>
          <a:endParaRPr lang="fr-FR"/>
        </a:p>
      </dgm:t>
    </dgm:pt>
    <dgm:pt modelId="{A356E405-24D7-0F4E-B4AE-3EA4AE73A2E2}" type="sibTrans" cxnId="{64F329C8-FBE6-9546-A05A-1BCFEA164633}">
      <dgm:prSet/>
      <dgm:spPr/>
      <dgm:t>
        <a:bodyPr/>
        <a:lstStyle/>
        <a:p>
          <a:endParaRPr lang="fr-FR"/>
        </a:p>
      </dgm:t>
    </dgm:pt>
    <dgm:pt modelId="{F783B441-7A56-4F48-B8E9-7B3BDF50EA10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Diminution des mastectomies (ablation des seins)</a:t>
          </a:r>
        </a:p>
      </dgm:t>
    </dgm:pt>
    <dgm:pt modelId="{708F5F25-3218-5B47-9E83-187F94E74882}" type="parTrans" cxnId="{3B836609-E34D-6D45-8F31-DA46B5EBC417}">
      <dgm:prSet/>
      <dgm:spPr/>
      <dgm:t>
        <a:bodyPr/>
        <a:lstStyle/>
        <a:p>
          <a:endParaRPr lang="fr-FR"/>
        </a:p>
      </dgm:t>
    </dgm:pt>
    <dgm:pt modelId="{1A90597E-C920-F141-8751-C9414932ED14}" type="sibTrans" cxnId="{3B836609-E34D-6D45-8F31-DA46B5EBC417}">
      <dgm:prSet/>
      <dgm:spPr/>
      <dgm:t>
        <a:bodyPr/>
        <a:lstStyle/>
        <a:p>
          <a:endParaRPr lang="fr-FR"/>
        </a:p>
      </dgm:t>
    </dgm:pt>
    <dgm:pt modelId="{8D5EF8D2-38C4-D44F-B67E-9321AF4E47F3}" type="pres">
      <dgm:prSet presAssocID="{166CEF11-8ACE-D54D-93DA-24B9C97B9881}" presName="Name0" presStyleCnt="0">
        <dgm:presLayoutVars>
          <dgm:dir/>
          <dgm:resizeHandles val="exact"/>
        </dgm:presLayoutVars>
      </dgm:prSet>
      <dgm:spPr/>
    </dgm:pt>
    <dgm:pt modelId="{0D2F38E6-7E3A-1349-81DA-1AA5CAD21776}" type="pres">
      <dgm:prSet presAssocID="{B8BE1CB8-3849-7746-88A3-81EA3E716CAC}" presName="node" presStyleLbl="node1" presStyleIdx="0" presStyleCnt="3">
        <dgm:presLayoutVars>
          <dgm:bulletEnabled val="1"/>
        </dgm:presLayoutVars>
      </dgm:prSet>
      <dgm:spPr/>
    </dgm:pt>
    <dgm:pt modelId="{62120980-A9D5-FB49-95BA-3809B794C697}" type="pres">
      <dgm:prSet presAssocID="{4012F520-64D9-0243-BE47-BDCA3F4DE8FE}" presName="sibTrans" presStyleCnt="0"/>
      <dgm:spPr/>
    </dgm:pt>
    <dgm:pt modelId="{E80E5A0B-AB36-EA40-A849-9186CBADB255}" type="pres">
      <dgm:prSet presAssocID="{B42EE6FA-6BB9-DB4C-847E-1FAE3806A7D1}" presName="node" presStyleLbl="node1" presStyleIdx="1" presStyleCnt="3">
        <dgm:presLayoutVars>
          <dgm:bulletEnabled val="1"/>
        </dgm:presLayoutVars>
      </dgm:prSet>
      <dgm:spPr/>
    </dgm:pt>
    <dgm:pt modelId="{AC6C3010-5F5E-3E45-9D12-CDBD6B4AE441}" type="pres">
      <dgm:prSet presAssocID="{A356E405-24D7-0F4E-B4AE-3EA4AE73A2E2}" presName="sibTrans" presStyleCnt="0"/>
      <dgm:spPr/>
    </dgm:pt>
    <dgm:pt modelId="{F5C08CAC-80D0-2248-9E1C-CA3F45E5716F}" type="pres">
      <dgm:prSet presAssocID="{F783B441-7A56-4F48-B8E9-7B3BDF50EA10}" presName="node" presStyleLbl="node1" presStyleIdx="2" presStyleCnt="3">
        <dgm:presLayoutVars>
          <dgm:bulletEnabled val="1"/>
        </dgm:presLayoutVars>
      </dgm:prSet>
      <dgm:spPr/>
    </dgm:pt>
  </dgm:ptLst>
  <dgm:cxnLst>
    <dgm:cxn modelId="{85812305-6C32-9541-81E5-D1A3A0A1CF18}" type="presOf" srcId="{B8BE1CB8-3849-7746-88A3-81EA3E716CAC}" destId="{0D2F38E6-7E3A-1349-81DA-1AA5CAD21776}" srcOrd="0" destOrd="0" presId="urn:microsoft.com/office/officeart/2005/8/layout/hList6"/>
    <dgm:cxn modelId="{3B836609-E34D-6D45-8F31-DA46B5EBC417}" srcId="{166CEF11-8ACE-D54D-93DA-24B9C97B9881}" destId="{F783B441-7A56-4F48-B8E9-7B3BDF50EA10}" srcOrd="2" destOrd="0" parTransId="{708F5F25-3218-5B47-9E83-187F94E74882}" sibTransId="{1A90597E-C920-F141-8751-C9414932ED14}"/>
    <dgm:cxn modelId="{51212728-9C91-1943-A004-54186424BD6E}" srcId="{166CEF11-8ACE-D54D-93DA-24B9C97B9881}" destId="{B8BE1CB8-3849-7746-88A3-81EA3E716CAC}" srcOrd="0" destOrd="0" parTransId="{D76929AD-6A81-2E48-B6A7-B0676508A921}" sibTransId="{4012F520-64D9-0243-BE47-BDCA3F4DE8FE}"/>
    <dgm:cxn modelId="{58782B3B-DE27-564E-90B7-D4BDCF904C89}" type="presOf" srcId="{F783B441-7A56-4F48-B8E9-7B3BDF50EA10}" destId="{F5C08CAC-80D0-2248-9E1C-CA3F45E5716F}" srcOrd="0" destOrd="0" presId="urn:microsoft.com/office/officeart/2005/8/layout/hList6"/>
    <dgm:cxn modelId="{5F900897-E105-6249-90DD-D83FE99BE4E6}" type="presOf" srcId="{B42EE6FA-6BB9-DB4C-847E-1FAE3806A7D1}" destId="{E80E5A0B-AB36-EA40-A849-9186CBADB255}" srcOrd="0" destOrd="0" presId="urn:microsoft.com/office/officeart/2005/8/layout/hList6"/>
    <dgm:cxn modelId="{08C91FC3-46EA-E145-B1C7-BD6F44E3E33D}" type="presOf" srcId="{166CEF11-8ACE-D54D-93DA-24B9C97B9881}" destId="{8D5EF8D2-38C4-D44F-B67E-9321AF4E47F3}" srcOrd="0" destOrd="0" presId="urn:microsoft.com/office/officeart/2005/8/layout/hList6"/>
    <dgm:cxn modelId="{64F329C8-FBE6-9546-A05A-1BCFEA164633}" srcId="{166CEF11-8ACE-D54D-93DA-24B9C97B9881}" destId="{B42EE6FA-6BB9-DB4C-847E-1FAE3806A7D1}" srcOrd="1" destOrd="0" parTransId="{991232A2-4790-6142-8DF7-2F5A74A65A37}" sibTransId="{A356E405-24D7-0F4E-B4AE-3EA4AE73A2E2}"/>
    <dgm:cxn modelId="{CA058ECB-99CF-7243-8F34-4C53F979C247}" type="presParOf" srcId="{8D5EF8D2-38C4-D44F-B67E-9321AF4E47F3}" destId="{0D2F38E6-7E3A-1349-81DA-1AA5CAD21776}" srcOrd="0" destOrd="0" presId="urn:microsoft.com/office/officeart/2005/8/layout/hList6"/>
    <dgm:cxn modelId="{436A1FB6-936C-0C4F-B67B-397152360DB4}" type="presParOf" srcId="{8D5EF8D2-38C4-D44F-B67E-9321AF4E47F3}" destId="{62120980-A9D5-FB49-95BA-3809B794C697}" srcOrd="1" destOrd="0" presId="urn:microsoft.com/office/officeart/2005/8/layout/hList6"/>
    <dgm:cxn modelId="{FD16F8E2-ECFA-694E-A7B3-855BB6566296}" type="presParOf" srcId="{8D5EF8D2-38C4-D44F-B67E-9321AF4E47F3}" destId="{E80E5A0B-AB36-EA40-A849-9186CBADB255}" srcOrd="2" destOrd="0" presId="urn:microsoft.com/office/officeart/2005/8/layout/hList6"/>
    <dgm:cxn modelId="{C31F3DE7-C31E-F741-A356-2DDD6F912057}" type="presParOf" srcId="{8D5EF8D2-38C4-D44F-B67E-9321AF4E47F3}" destId="{AC6C3010-5F5E-3E45-9D12-CDBD6B4AE441}" srcOrd="3" destOrd="0" presId="urn:microsoft.com/office/officeart/2005/8/layout/hList6"/>
    <dgm:cxn modelId="{6A1B9C7A-9D71-2645-8153-4E7B73E96F50}" type="presParOf" srcId="{8D5EF8D2-38C4-D44F-B67E-9321AF4E47F3}" destId="{F5C08CAC-80D0-2248-9E1C-CA3F45E5716F}" srcOrd="4" destOrd="0" presId="urn:microsoft.com/office/officeart/2005/8/layout/hList6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F7D794-6520-A24C-9F9B-5734E210D4AF}" type="doc">
      <dgm:prSet loTypeId="urn:microsoft.com/office/officeart/2005/8/layout/funnel1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A00A07DF-EC80-5C4A-9AAA-1F2E5E3AF357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Il n’y a </a:t>
          </a:r>
          <a:r>
            <a:rPr lang="fr-FR" sz="2400" b="1" dirty="0">
              <a:solidFill>
                <a:schemeClr val="tx1"/>
              </a:solidFill>
            </a:rPr>
            <a:t>pas</a:t>
          </a:r>
          <a:r>
            <a:rPr lang="fr-FR" sz="2400" dirty="0">
              <a:solidFill>
                <a:schemeClr val="tx1"/>
              </a:solidFill>
            </a:rPr>
            <a:t> eu </a:t>
          </a:r>
          <a:r>
            <a:rPr lang="fr-FR" sz="2400" b="1" dirty="0">
              <a:solidFill>
                <a:schemeClr val="tx1"/>
              </a:solidFill>
            </a:rPr>
            <a:t>de</a:t>
          </a:r>
          <a:r>
            <a:rPr lang="fr-FR" sz="2400" dirty="0">
              <a:solidFill>
                <a:schemeClr val="tx1"/>
              </a:solidFill>
            </a:rPr>
            <a:t> </a:t>
          </a:r>
          <a:r>
            <a:rPr lang="fr-FR" sz="2400" b="1" dirty="0">
              <a:solidFill>
                <a:schemeClr val="tx1"/>
              </a:solidFill>
            </a:rPr>
            <a:t>diminution </a:t>
          </a:r>
          <a:r>
            <a:rPr lang="fr-FR" sz="2400" dirty="0">
              <a:solidFill>
                <a:schemeClr val="tx1"/>
              </a:solidFill>
            </a:rPr>
            <a:t>du nombre de </a:t>
          </a:r>
          <a:r>
            <a:rPr lang="fr-FR" sz="2400" b="1" dirty="0">
              <a:solidFill>
                <a:schemeClr val="tx1"/>
              </a:solidFill>
            </a:rPr>
            <a:t>cancers évolués</a:t>
          </a:r>
          <a:r>
            <a:rPr lang="fr-FR" sz="2400" dirty="0">
              <a:solidFill>
                <a:schemeClr val="tx1"/>
              </a:solidFill>
            </a:rPr>
            <a:t>.</a:t>
          </a:r>
        </a:p>
      </dgm:t>
    </dgm:pt>
    <dgm:pt modelId="{96CC8049-F0D6-F944-BAAB-A3BCC258EAE2}" type="parTrans" cxnId="{9FD64014-BCF8-9D44-B8A4-1AC897C1449F}">
      <dgm:prSet/>
      <dgm:spPr/>
      <dgm:t>
        <a:bodyPr/>
        <a:lstStyle/>
        <a:p>
          <a:endParaRPr lang="fr-FR"/>
        </a:p>
      </dgm:t>
    </dgm:pt>
    <dgm:pt modelId="{DB4EAD40-42F6-2A49-B725-6882809BFFB6}" type="sibTrans" cxnId="{9FD64014-BCF8-9D44-B8A4-1AC897C1449F}">
      <dgm:prSet/>
      <dgm:spPr/>
      <dgm:t>
        <a:bodyPr/>
        <a:lstStyle/>
        <a:p>
          <a:endParaRPr lang="fr-FR"/>
        </a:p>
      </dgm:t>
    </dgm:pt>
    <dgm:pt modelId="{A6AE446D-2100-4C48-B726-A6399D5DE2AE}">
      <dgm:prSet phldrT="[Texte]" custT="1"/>
      <dgm:spPr/>
      <dgm:t>
        <a:bodyPr/>
        <a:lstStyle/>
        <a:p>
          <a:r>
            <a:rPr lang="fr-FR" sz="2000" b="1" dirty="0">
              <a:solidFill>
                <a:schemeClr val="tx1"/>
              </a:solidFill>
            </a:rPr>
            <a:t>forte augmentation </a:t>
          </a:r>
          <a:r>
            <a:rPr lang="fr-FR" sz="2000" dirty="0">
              <a:solidFill>
                <a:schemeClr val="tx1"/>
              </a:solidFill>
            </a:rPr>
            <a:t>du nombre de </a:t>
          </a:r>
          <a:r>
            <a:rPr lang="fr-FR" sz="2000" b="1" dirty="0">
              <a:solidFill>
                <a:schemeClr val="tx1"/>
              </a:solidFill>
            </a:rPr>
            <a:t>petites lésions, sans retentissement sur la mortalité.</a:t>
          </a:r>
          <a:endParaRPr lang="fr-FR" sz="2000" dirty="0">
            <a:solidFill>
              <a:schemeClr val="tx1"/>
            </a:solidFill>
          </a:endParaRPr>
        </a:p>
      </dgm:t>
    </dgm:pt>
    <dgm:pt modelId="{63F3FC1A-9787-3344-ACD4-0608BD4384C3}" type="parTrans" cxnId="{C58EE41C-2F50-BF48-A971-50C1ED2130C4}">
      <dgm:prSet/>
      <dgm:spPr/>
      <dgm:t>
        <a:bodyPr/>
        <a:lstStyle/>
        <a:p>
          <a:endParaRPr lang="fr-FR"/>
        </a:p>
      </dgm:t>
    </dgm:pt>
    <dgm:pt modelId="{3C20C7BB-92F7-2C45-85FF-BB0E0BA15828}" type="sibTrans" cxnId="{C58EE41C-2F50-BF48-A971-50C1ED2130C4}">
      <dgm:prSet/>
      <dgm:spPr/>
      <dgm:t>
        <a:bodyPr/>
        <a:lstStyle/>
        <a:p>
          <a:endParaRPr lang="fr-FR"/>
        </a:p>
      </dgm:t>
    </dgm:pt>
    <dgm:pt modelId="{2A28D9B5-D864-8A49-A420-C15380F1DC59}">
      <dgm:prSet phldrT="[Texte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La </a:t>
          </a:r>
          <a:r>
            <a:rPr lang="fr-FR" b="1" dirty="0">
              <a:solidFill>
                <a:schemeClr val="bg1"/>
              </a:solidFill>
            </a:rPr>
            <a:t>diminution du nombre de morts </a:t>
          </a:r>
          <a:r>
            <a:rPr lang="fr-FR" dirty="0">
              <a:solidFill>
                <a:schemeClr val="bg1"/>
              </a:solidFill>
            </a:rPr>
            <a:t>par cancer du sein a été </a:t>
          </a:r>
          <a:r>
            <a:rPr lang="fr-FR" b="1" dirty="0">
              <a:solidFill>
                <a:schemeClr val="bg1"/>
              </a:solidFill>
            </a:rPr>
            <a:t>identique</a:t>
          </a:r>
          <a:r>
            <a:rPr lang="fr-FR" dirty="0">
              <a:solidFill>
                <a:schemeClr val="bg1"/>
              </a:solidFill>
            </a:rPr>
            <a:t> dans les groupes </a:t>
          </a:r>
          <a:r>
            <a:rPr lang="fr-FR" b="1" dirty="0">
              <a:solidFill>
                <a:schemeClr val="bg1"/>
              </a:solidFill>
            </a:rPr>
            <a:t>dépistés et non dépistés</a:t>
          </a:r>
          <a:r>
            <a:rPr lang="fr-FR" dirty="0">
              <a:solidFill>
                <a:schemeClr val="bg1"/>
              </a:solidFill>
            </a:rPr>
            <a:t>. </a:t>
          </a:r>
        </a:p>
      </dgm:t>
    </dgm:pt>
    <dgm:pt modelId="{1B3B1696-7B18-214A-B708-9B3B4DAEF771}" type="parTrans" cxnId="{EA1C7FE3-8188-9048-95FB-764EA904F987}">
      <dgm:prSet/>
      <dgm:spPr/>
      <dgm:t>
        <a:bodyPr/>
        <a:lstStyle/>
        <a:p>
          <a:endParaRPr lang="fr-FR"/>
        </a:p>
      </dgm:t>
    </dgm:pt>
    <dgm:pt modelId="{C093A6D9-F2F2-FA4D-866B-F1E724D6EACB}" type="sibTrans" cxnId="{EA1C7FE3-8188-9048-95FB-764EA904F987}">
      <dgm:prSet/>
      <dgm:spPr/>
      <dgm:t>
        <a:bodyPr/>
        <a:lstStyle/>
        <a:p>
          <a:endParaRPr lang="fr-FR"/>
        </a:p>
      </dgm:t>
    </dgm:pt>
    <dgm:pt modelId="{2C865438-4CE8-374F-A0A9-4DDA408368FA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fr-FR" sz="1600" dirty="0"/>
        </a:p>
        <a:p>
          <a:r>
            <a:rPr lang="fr-FR" sz="1900" b="1" dirty="0">
              <a:solidFill>
                <a:srgbClr val="800000"/>
              </a:solidFill>
            </a:rPr>
            <a:t>                        L’élément clé d’un programme de dépistage  réussi est la</a:t>
          </a:r>
        </a:p>
        <a:p>
          <a:r>
            <a:rPr lang="fr-FR" sz="1900" b="1" dirty="0">
              <a:solidFill>
                <a:srgbClr val="800000"/>
              </a:solidFill>
            </a:rPr>
            <a:t>                       réduction du taux des tumeurs avancées. </a:t>
          </a:r>
        </a:p>
        <a:p>
          <a:r>
            <a:rPr lang="fr-FR" sz="1900" b="1" dirty="0">
              <a:solidFill>
                <a:srgbClr val="800000"/>
              </a:solidFill>
            </a:rPr>
            <a:t>                     Le résultat n’est pas là.</a:t>
          </a:r>
          <a:r>
            <a:rPr lang="fr-FR" sz="1200" b="1" baseline="30000" dirty="0">
              <a:solidFill>
                <a:schemeClr val="tx1"/>
              </a:solidFill>
            </a:rPr>
            <a:t>1,2,3,4,5</a:t>
          </a:r>
          <a:endParaRPr lang="fr-FR" sz="1200" b="1" dirty="0">
            <a:solidFill>
              <a:schemeClr val="tx1"/>
            </a:solidFill>
          </a:endParaRPr>
        </a:p>
        <a:p>
          <a:endParaRPr lang="fr-FR" sz="2000" dirty="0"/>
        </a:p>
      </dgm:t>
    </dgm:pt>
    <dgm:pt modelId="{F544FE3E-635B-3D43-99A2-18FAA071C792}" type="parTrans" cxnId="{8BEB49A4-8C85-F141-8F61-FFA08D8932E9}">
      <dgm:prSet/>
      <dgm:spPr/>
      <dgm:t>
        <a:bodyPr/>
        <a:lstStyle/>
        <a:p>
          <a:endParaRPr lang="fr-FR"/>
        </a:p>
      </dgm:t>
    </dgm:pt>
    <dgm:pt modelId="{EFADDF40-0C8C-8640-8EFF-CB8C1C8A34E0}" type="sibTrans" cxnId="{8BEB49A4-8C85-F141-8F61-FFA08D8932E9}">
      <dgm:prSet/>
      <dgm:spPr/>
      <dgm:t>
        <a:bodyPr/>
        <a:lstStyle/>
        <a:p>
          <a:endParaRPr lang="fr-FR"/>
        </a:p>
      </dgm:t>
    </dgm:pt>
    <dgm:pt modelId="{1560797B-A68A-254F-A323-4109AF5F35A7}" type="pres">
      <dgm:prSet presAssocID="{5BF7D794-6520-A24C-9F9B-5734E210D4AF}" presName="Name0" presStyleCnt="0">
        <dgm:presLayoutVars>
          <dgm:chMax val="4"/>
          <dgm:resizeHandles val="exact"/>
        </dgm:presLayoutVars>
      </dgm:prSet>
      <dgm:spPr/>
    </dgm:pt>
    <dgm:pt modelId="{3A42F23B-1187-9A45-9D45-EF983E3FAF68}" type="pres">
      <dgm:prSet presAssocID="{5BF7D794-6520-A24C-9F9B-5734E210D4AF}" presName="ellipse" presStyleLbl="trBgShp" presStyleIdx="0" presStyleCnt="1"/>
      <dgm:spPr/>
    </dgm:pt>
    <dgm:pt modelId="{CA1F1D17-306E-2E41-A243-60C2044B3B8A}" type="pres">
      <dgm:prSet presAssocID="{5BF7D794-6520-A24C-9F9B-5734E210D4AF}" presName="arrow1" presStyleLbl="fgShp" presStyleIdx="0" presStyleCnt="1" custLinFactNeighborY="36470"/>
      <dgm:spPr/>
    </dgm:pt>
    <dgm:pt modelId="{EC64ACC0-2C39-3A4F-B5E9-CF379BCD1072}" type="pres">
      <dgm:prSet presAssocID="{5BF7D794-6520-A24C-9F9B-5734E210D4AF}" presName="rectangle" presStyleLbl="revTx" presStyleIdx="0" presStyleCnt="1" custScaleX="166667" custScaleY="128397" custLinFactNeighborY="12531">
        <dgm:presLayoutVars>
          <dgm:bulletEnabled val="1"/>
        </dgm:presLayoutVars>
      </dgm:prSet>
      <dgm:spPr/>
    </dgm:pt>
    <dgm:pt modelId="{D27B7E3D-F5C3-6C41-9EFB-E1CDE32C4568}" type="pres">
      <dgm:prSet presAssocID="{A6AE446D-2100-4C48-B726-A6399D5DE2AE}" presName="item1" presStyleLbl="node1" presStyleIdx="0" presStyleCnt="3" custScaleX="205085" custScaleY="161552" custLinFactNeighborX="-8149" custLinFactNeighborY="17110">
        <dgm:presLayoutVars>
          <dgm:bulletEnabled val="1"/>
        </dgm:presLayoutVars>
      </dgm:prSet>
      <dgm:spPr/>
    </dgm:pt>
    <dgm:pt modelId="{F6189AD0-6103-2747-8B6F-F356E7847191}" type="pres">
      <dgm:prSet presAssocID="{2A28D9B5-D864-8A49-A420-C15380F1DC59}" presName="item2" presStyleLbl="node1" presStyleIdx="1" presStyleCnt="3" custScaleX="214309" custScaleY="166304" custLinFactNeighborX="439" custLinFactNeighborY="-46015">
        <dgm:presLayoutVars>
          <dgm:bulletEnabled val="1"/>
        </dgm:presLayoutVars>
      </dgm:prSet>
      <dgm:spPr/>
    </dgm:pt>
    <dgm:pt modelId="{A5D8D650-3F0B-5848-BBD4-9660DE2BA9CE}" type="pres">
      <dgm:prSet presAssocID="{2C865438-4CE8-374F-A0A9-4DDA408368FA}" presName="item3" presStyleLbl="node1" presStyleIdx="2" presStyleCnt="3" custScaleX="200926" custScaleY="164818" custLinFactNeighborX="72571" custLinFactNeighborY="-17863">
        <dgm:presLayoutVars>
          <dgm:bulletEnabled val="1"/>
        </dgm:presLayoutVars>
      </dgm:prSet>
      <dgm:spPr/>
    </dgm:pt>
    <dgm:pt modelId="{064CA2D5-8998-AF4E-8B8C-09F6A30B8575}" type="pres">
      <dgm:prSet presAssocID="{5BF7D794-6520-A24C-9F9B-5734E210D4AF}" presName="funnel" presStyleLbl="trAlignAcc1" presStyleIdx="0" presStyleCnt="1" custScaleX="139432" custScaleY="125585" custLinFactNeighborX="2709" custLinFactNeighborY="18"/>
      <dgm:spPr/>
    </dgm:pt>
  </dgm:ptLst>
  <dgm:cxnLst>
    <dgm:cxn modelId="{9FD64014-BCF8-9D44-B8A4-1AC897C1449F}" srcId="{5BF7D794-6520-A24C-9F9B-5734E210D4AF}" destId="{A00A07DF-EC80-5C4A-9AAA-1F2E5E3AF357}" srcOrd="0" destOrd="0" parTransId="{96CC8049-F0D6-F944-BAAB-A3BCC258EAE2}" sibTransId="{DB4EAD40-42F6-2A49-B725-6882809BFFB6}"/>
    <dgm:cxn modelId="{DF6FCA1C-3942-A247-B904-DB3C5918CF34}" type="presOf" srcId="{2C865438-4CE8-374F-A0A9-4DDA408368FA}" destId="{EC64ACC0-2C39-3A4F-B5E9-CF379BCD1072}" srcOrd="0" destOrd="0" presId="urn:microsoft.com/office/officeart/2005/8/layout/funnel1"/>
    <dgm:cxn modelId="{C58EE41C-2F50-BF48-A971-50C1ED2130C4}" srcId="{5BF7D794-6520-A24C-9F9B-5734E210D4AF}" destId="{A6AE446D-2100-4C48-B726-A6399D5DE2AE}" srcOrd="1" destOrd="0" parTransId="{63F3FC1A-9787-3344-ACD4-0608BD4384C3}" sibTransId="{3C20C7BB-92F7-2C45-85FF-BB0E0BA15828}"/>
    <dgm:cxn modelId="{40C5EE92-0540-094C-9C7C-D68273E6E040}" type="presOf" srcId="{A00A07DF-EC80-5C4A-9AAA-1F2E5E3AF357}" destId="{A5D8D650-3F0B-5848-BBD4-9660DE2BA9CE}" srcOrd="0" destOrd="0" presId="urn:microsoft.com/office/officeart/2005/8/layout/funnel1"/>
    <dgm:cxn modelId="{8BEB49A4-8C85-F141-8F61-FFA08D8932E9}" srcId="{5BF7D794-6520-A24C-9F9B-5734E210D4AF}" destId="{2C865438-4CE8-374F-A0A9-4DDA408368FA}" srcOrd="3" destOrd="0" parTransId="{F544FE3E-635B-3D43-99A2-18FAA071C792}" sibTransId="{EFADDF40-0C8C-8640-8EFF-CB8C1C8A34E0}"/>
    <dgm:cxn modelId="{85D08BA8-CA55-BC4A-9F55-E3554CC54E6C}" type="presOf" srcId="{2A28D9B5-D864-8A49-A420-C15380F1DC59}" destId="{D27B7E3D-F5C3-6C41-9EFB-E1CDE32C4568}" srcOrd="0" destOrd="0" presId="urn:microsoft.com/office/officeart/2005/8/layout/funnel1"/>
    <dgm:cxn modelId="{69BEA1E0-5C3C-7942-B21F-6C3B22D8AAA1}" type="presOf" srcId="{A6AE446D-2100-4C48-B726-A6399D5DE2AE}" destId="{F6189AD0-6103-2747-8B6F-F356E7847191}" srcOrd="0" destOrd="0" presId="urn:microsoft.com/office/officeart/2005/8/layout/funnel1"/>
    <dgm:cxn modelId="{EA1C7FE3-8188-9048-95FB-764EA904F987}" srcId="{5BF7D794-6520-A24C-9F9B-5734E210D4AF}" destId="{2A28D9B5-D864-8A49-A420-C15380F1DC59}" srcOrd="2" destOrd="0" parTransId="{1B3B1696-7B18-214A-B708-9B3B4DAEF771}" sibTransId="{C093A6D9-F2F2-FA4D-866B-F1E724D6EACB}"/>
    <dgm:cxn modelId="{63150EF0-F183-A846-B302-F6570713F8B7}" type="presOf" srcId="{5BF7D794-6520-A24C-9F9B-5734E210D4AF}" destId="{1560797B-A68A-254F-A323-4109AF5F35A7}" srcOrd="0" destOrd="0" presId="urn:microsoft.com/office/officeart/2005/8/layout/funnel1"/>
    <dgm:cxn modelId="{A7C51ED1-3215-544E-829C-3C2C80374E2F}" type="presParOf" srcId="{1560797B-A68A-254F-A323-4109AF5F35A7}" destId="{3A42F23B-1187-9A45-9D45-EF983E3FAF68}" srcOrd="0" destOrd="0" presId="urn:microsoft.com/office/officeart/2005/8/layout/funnel1"/>
    <dgm:cxn modelId="{45BF57EC-2A1D-3A47-A6CF-D25A5F8394B9}" type="presParOf" srcId="{1560797B-A68A-254F-A323-4109AF5F35A7}" destId="{CA1F1D17-306E-2E41-A243-60C2044B3B8A}" srcOrd="1" destOrd="0" presId="urn:microsoft.com/office/officeart/2005/8/layout/funnel1"/>
    <dgm:cxn modelId="{CB9910D0-C368-5547-B96F-0B276C86684D}" type="presParOf" srcId="{1560797B-A68A-254F-A323-4109AF5F35A7}" destId="{EC64ACC0-2C39-3A4F-B5E9-CF379BCD1072}" srcOrd="2" destOrd="0" presId="urn:microsoft.com/office/officeart/2005/8/layout/funnel1"/>
    <dgm:cxn modelId="{13020EE7-F59E-FB4D-B1E0-968439ADE0F5}" type="presParOf" srcId="{1560797B-A68A-254F-A323-4109AF5F35A7}" destId="{D27B7E3D-F5C3-6C41-9EFB-E1CDE32C4568}" srcOrd="3" destOrd="0" presId="urn:microsoft.com/office/officeart/2005/8/layout/funnel1"/>
    <dgm:cxn modelId="{47D59D31-440C-D949-AD00-7B1E4F162D69}" type="presParOf" srcId="{1560797B-A68A-254F-A323-4109AF5F35A7}" destId="{F6189AD0-6103-2747-8B6F-F356E7847191}" srcOrd="4" destOrd="0" presId="urn:microsoft.com/office/officeart/2005/8/layout/funnel1"/>
    <dgm:cxn modelId="{BC110221-30C0-084F-9881-7947C2D5E9B0}" type="presParOf" srcId="{1560797B-A68A-254F-A323-4109AF5F35A7}" destId="{A5D8D650-3F0B-5848-BBD4-9660DE2BA9CE}" srcOrd="5" destOrd="0" presId="urn:microsoft.com/office/officeart/2005/8/layout/funnel1"/>
    <dgm:cxn modelId="{5E569279-1FE4-EA40-BB05-0F0B9B6960B3}" type="presParOf" srcId="{1560797B-A68A-254F-A323-4109AF5F35A7}" destId="{064CA2D5-8998-AF4E-8B8C-09F6A30B8575}" srcOrd="6" destOrd="0" presId="urn:microsoft.com/office/officeart/2005/8/layout/funnel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90CA2-9AF1-1140-942B-768E603AEFA5}">
      <dsp:nvSpPr>
        <dsp:cNvPr id="0" name=""/>
        <dsp:cNvSpPr/>
      </dsp:nvSpPr>
      <dsp:spPr>
        <a:xfrm>
          <a:off x="184083" y="4"/>
          <a:ext cx="3428049" cy="20568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3200" kern="1200" dirty="0">
              <a:solidFill>
                <a:schemeClr val="tx1"/>
              </a:solidFill>
              <a:ea typeface="ＭＳ Ｐゴシック" charset="-128"/>
            </a:rPr>
            <a:t>Cancer et cancer</a:t>
          </a:r>
          <a:endParaRPr lang="fr-FR" sz="3200" kern="1200" dirty="0">
            <a:solidFill>
              <a:schemeClr val="tx1"/>
            </a:solidFill>
          </a:endParaRPr>
        </a:p>
      </dsp:txBody>
      <dsp:txXfrm>
        <a:off x="184083" y="4"/>
        <a:ext cx="3428049" cy="2056829"/>
      </dsp:txXfrm>
    </dsp:sp>
    <dsp:sp modelId="{F18A3C87-DBE7-6F41-918E-19A31D3BCD8D}">
      <dsp:nvSpPr>
        <dsp:cNvPr id="0" name=""/>
        <dsp:cNvSpPr/>
      </dsp:nvSpPr>
      <dsp:spPr>
        <a:xfrm>
          <a:off x="3978693" y="950"/>
          <a:ext cx="3428049" cy="2056829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600" kern="1200" dirty="0">
              <a:solidFill>
                <a:schemeClr val="tx1"/>
              </a:solidFill>
              <a:ea typeface="ＭＳ Ｐゴシック" charset="-128"/>
            </a:rPr>
            <a:t>Nous fabriquons tous les jours des cellules cancéreuses, notre immunité en vient à bout.</a:t>
          </a:r>
        </a:p>
      </dsp:txBody>
      <dsp:txXfrm>
        <a:off x="3978693" y="950"/>
        <a:ext cx="3428049" cy="2056829"/>
      </dsp:txXfrm>
    </dsp:sp>
    <dsp:sp modelId="{D46A77B4-A9FC-DC4C-BE13-0EF7DD8D1EF6}">
      <dsp:nvSpPr>
        <dsp:cNvPr id="0" name=""/>
        <dsp:cNvSpPr/>
      </dsp:nvSpPr>
      <dsp:spPr>
        <a:xfrm>
          <a:off x="207839" y="2400585"/>
          <a:ext cx="3428049" cy="2056829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600" kern="1200" dirty="0">
              <a:solidFill>
                <a:schemeClr val="tx1"/>
              </a:solidFill>
              <a:ea typeface="ＭＳ Ｐゴシック" charset="-128"/>
            </a:rPr>
            <a:t>Parfois, nos défenses sont dépassées, un cancer se développe, l</a:t>
          </a:r>
          <a:r>
            <a:rPr lang="fr-FR" sz="2600" kern="1200" dirty="0">
              <a:solidFill>
                <a:schemeClr val="tx1"/>
              </a:solidFill>
            </a:rPr>
            <a:t>es cellules s’amassent en nodules.</a:t>
          </a:r>
        </a:p>
      </dsp:txBody>
      <dsp:txXfrm>
        <a:off x="207839" y="2400585"/>
        <a:ext cx="3428049" cy="2056829"/>
      </dsp:txXfrm>
    </dsp:sp>
    <dsp:sp modelId="{09617C44-C508-AD42-9D9D-B6AAF0D0BA4B}">
      <dsp:nvSpPr>
        <dsp:cNvPr id="0" name=""/>
        <dsp:cNvSpPr/>
      </dsp:nvSpPr>
      <dsp:spPr>
        <a:xfrm>
          <a:off x="3978693" y="2400585"/>
          <a:ext cx="3428049" cy="2056829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600" kern="1200" dirty="0">
              <a:solidFill>
                <a:schemeClr val="tx1"/>
              </a:solidFill>
              <a:ea typeface="ＭＳ Ｐゴシック" charset="-128"/>
            </a:rPr>
            <a:t>Parfois latents du vivant de la personne, parfois même disparaissent.</a:t>
          </a:r>
          <a:endParaRPr lang="fr-FR" sz="2600" kern="1200" dirty="0">
            <a:solidFill>
              <a:schemeClr val="tx1"/>
            </a:solidFill>
          </a:endParaRPr>
        </a:p>
      </dsp:txBody>
      <dsp:txXfrm>
        <a:off x="3978693" y="2400585"/>
        <a:ext cx="3428049" cy="2056829"/>
      </dsp:txXfrm>
    </dsp:sp>
    <dsp:sp modelId="{DA2F7B49-E993-EF4C-8560-F5BAC2359C40}">
      <dsp:nvSpPr>
        <dsp:cNvPr id="0" name=""/>
        <dsp:cNvSpPr/>
      </dsp:nvSpPr>
      <dsp:spPr>
        <a:xfrm>
          <a:off x="2022031" y="4801165"/>
          <a:ext cx="3428049" cy="2056829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600" kern="1200" dirty="0">
              <a:solidFill>
                <a:schemeClr val="tx1"/>
              </a:solidFill>
              <a:ea typeface="ＭＳ Ｐゴシック" charset="-128"/>
            </a:rPr>
            <a:t>Plus rarement, ces cellules échappent à tout contrôle, se multiplient.</a:t>
          </a:r>
          <a:endParaRPr lang="fr-FR" sz="2600" kern="1200" dirty="0">
            <a:solidFill>
              <a:schemeClr val="tx1"/>
            </a:solidFill>
          </a:endParaRPr>
        </a:p>
      </dsp:txBody>
      <dsp:txXfrm>
        <a:off x="2022031" y="4801165"/>
        <a:ext cx="3428049" cy="20568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ED1D6-FBDB-754A-A794-AFAB2F95CD14}">
      <dsp:nvSpPr>
        <dsp:cNvPr id="0" name=""/>
        <dsp:cNvSpPr/>
      </dsp:nvSpPr>
      <dsp:spPr>
        <a:xfrm>
          <a:off x="3626561" y="1474024"/>
          <a:ext cx="5479899" cy="30812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/>
            <a:t>Le passage de 5 à 4 constitue ces 20% de mortalité.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/>
            <a:t>Mais en réduction absolue: 5-4 = </a:t>
          </a:r>
          <a:r>
            <a:rPr lang="fr-FR" sz="2700" b="1" kern="1200" dirty="0">
              <a:solidFill>
                <a:srgbClr val="FF0000"/>
              </a:solidFill>
            </a:rPr>
            <a:t>1 seule femme </a:t>
          </a:r>
          <a:r>
            <a:rPr lang="fr-FR" sz="2700" kern="1200" dirty="0"/>
            <a:t>en moins  décède.</a:t>
          </a:r>
        </a:p>
      </dsp:txBody>
      <dsp:txXfrm>
        <a:off x="3626561" y="1859178"/>
        <a:ext cx="4324438" cy="2310922"/>
      </dsp:txXfrm>
    </dsp:sp>
    <dsp:sp modelId="{C61F34FA-A490-F546-BEBC-B85DB82FB10D}">
      <dsp:nvSpPr>
        <dsp:cNvPr id="0" name=""/>
        <dsp:cNvSpPr/>
      </dsp:nvSpPr>
      <dsp:spPr>
        <a:xfrm>
          <a:off x="126293" y="0"/>
          <a:ext cx="3400679" cy="685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</dsp:txBody>
      <dsp:txXfrm>
        <a:off x="292300" y="166007"/>
        <a:ext cx="3068665" cy="65259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C339F-AF26-7F44-90D2-325C9A11BB4A}">
      <dsp:nvSpPr>
        <dsp:cNvPr id="0" name=""/>
        <dsp:cNvSpPr/>
      </dsp:nvSpPr>
      <dsp:spPr>
        <a:xfrm rot="16200000">
          <a:off x="553686" y="-406726"/>
          <a:ext cx="3351810" cy="4459184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fr-FR" sz="2100" b="1" kern="1200" dirty="0"/>
            <a:t>la décroissance de la mortalité par cancer du sein a commencé bien avant 2005 (vers les années 1993) et ne s'est pas accélérée après 2004. Cette décroissance a donc probablement une autre origine que le dépistage. </a:t>
          </a:r>
          <a:endParaRPr lang="fr-FR" sz="2100" kern="1200" dirty="0"/>
        </a:p>
      </dsp:txBody>
      <dsp:txXfrm rot="5400000">
        <a:off x="0" y="146961"/>
        <a:ext cx="4459184" cy="2513857"/>
      </dsp:txXfrm>
    </dsp:sp>
    <dsp:sp modelId="{B38BD120-70C7-284C-B4CD-4BE59884F38A}">
      <dsp:nvSpPr>
        <dsp:cNvPr id="0" name=""/>
        <dsp:cNvSpPr/>
      </dsp:nvSpPr>
      <dsp:spPr>
        <a:xfrm>
          <a:off x="4459184" y="149909"/>
          <a:ext cx="4459184" cy="3939651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* pas de corrélation entre les </a:t>
          </a:r>
          <a:r>
            <a:rPr lang="fr-FR" sz="2200" b="1" kern="1200" dirty="0">
              <a:solidFill>
                <a:srgbClr val="FFFF00"/>
              </a:solidFill>
            </a:rPr>
            <a:t>ampleurs</a:t>
          </a:r>
          <a:r>
            <a:rPr lang="fr-FR" sz="2200" kern="1200" dirty="0"/>
            <a:t> des dépistages et l’ampleur de la diminution des taux de mortalité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*pas de corrélation </a:t>
          </a:r>
          <a:r>
            <a:rPr lang="fr-FR" sz="2200" b="1" kern="1200" dirty="0">
              <a:solidFill>
                <a:srgbClr val="FFFF00"/>
              </a:solidFill>
            </a:rPr>
            <a:t>chronologique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chemeClr val="bg1"/>
              </a:solidFill>
            </a:rPr>
            <a:t>* </a:t>
          </a:r>
          <a:r>
            <a:rPr lang="fr-FR" sz="2200" b="1" kern="1200" dirty="0">
              <a:solidFill>
                <a:srgbClr val="FFFF00"/>
              </a:solidFill>
            </a:rPr>
            <a:t>Mêmes modèles </a:t>
          </a:r>
          <a:r>
            <a:rPr lang="fr-FR" sz="2200" b="0" kern="1200" dirty="0">
              <a:solidFill>
                <a:schemeClr val="bg1"/>
              </a:solidFill>
            </a:rPr>
            <a:t>de décroissance de mortalité pour 14 autres formes de cancers, non dépistés.</a:t>
          </a:r>
          <a:endParaRPr lang="fr-FR" sz="1100" b="0" i="1" kern="1200" dirty="0">
            <a:solidFill>
              <a:schemeClr val="bg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b="0" i="1" kern="1200" dirty="0">
            <a:solidFill>
              <a:schemeClr val="bg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1" kern="1200" dirty="0">
              <a:solidFill>
                <a:schemeClr val="bg1"/>
              </a:solidFill>
            </a:rPr>
            <a:t>        </a:t>
          </a:r>
          <a:r>
            <a:rPr lang="fr-FR" sz="1200" b="0" i="1" kern="1200" dirty="0">
              <a:solidFill>
                <a:schemeClr val="bg1"/>
              </a:solidFill>
            </a:rPr>
            <a:t>Etude 2015 Miller et </a:t>
          </a:r>
          <a:r>
            <a:rPr lang="fr-FR" sz="1200" b="0" i="1" kern="1200" dirty="0" err="1">
              <a:solidFill>
                <a:schemeClr val="bg1"/>
              </a:solidFill>
            </a:rPr>
            <a:t>Bleyer</a:t>
          </a:r>
          <a:r>
            <a:rPr lang="fr-FR" sz="1200" b="0" i="1" kern="1200" dirty="0">
              <a:solidFill>
                <a:schemeClr val="bg1"/>
              </a:solidFill>
            </a:rPr>
            <a:t> sur 8 pays </a:t>
          </a:r>
          <a:r>
            <a:rPr lang="fr-FR" sz="1200" i="1" kern="1200" dirty="0"/>
            <a:t>d’Europe + Amérique du Nord </a:t>
          </a:r>
          <a:endParaRPr lang="fr-FR" sz="1200" b="0" i="1" kern="1200" dirty="0">
            <a:solidFill>
              <a:schemeClr val="bg1"/>
            </a:solidFill>
          </a:endParaRPr>
        </a:p>
      </dsp:txBody>
      <dsp:txXfrm>
        <a:off x="4459184" y="149909"/>
        <a:ext cx="4459184" cy="2954738"/>
      </dsp:txXfrm>
    </dsp:sp>
    <dsp:sp modelId="{0567E06B-3346-AB40-9F8A-26FCF5F47D1D}">
      <dsp:nvSpPr>
        <dsp:cNvPr id="0" name=""/>
        <dsp:cNvSpPr/>
      </dsp:nvSpPr>
      <dsp:spPr>
        <a:xfrm rot="10800000">
          <a:off x="0" y="3351827"/>
          <a:ext cx="4459184" cy="3351810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Au Royaume-Uni, entre 1985 et 1993, baisse de 11 % de la mortalité par cancer du sein alors que le dépistage n’a été opérationnel qu’en 1988</a:t>
          </a:r>
          <a:r>
            <a:rPr lang="fr-FR" sz="2100" kern="1200" dirty="0">
              <a:solidFill>
                <a:schemeClr val="tx1"/>
              </a:solidFill>
            </a:rPr>
            <a:t>.</a:t>
          </a:r>
        </a:p>
      </dsp:txBody>
      <dsp:txXfrm rot="10800000">
        <a:off x="0" y="4189779"/>
        <a:ext cx="4459184" cy="2513857"/>
      </dsp:txXfrm>
    </dsp:sp>
    <dsp:sp modelId="{B8527E08-0FE1-6E49-9364-C540B23AB46E}">
      <dsp:nvSpPr>
        <dsp:cNvPr id="0" name=""/>
        <dsp:cNvSpPr/>
      </dsp:nvSpPr>
      <dsp:spPr>
        <a:xfrm rot="5400000">
          <a:off x="5318673" y="3103926"/>
          <a:ext cx="2740205" cy="4459184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Danemark, décès par cancer du sein de 1971 à 2006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Réduction chez des femmes de 55-74 ans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- de 1 % dans les zones où le dépistage existait,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- de 2 % dans les zones où il n’existait pas.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i="1" kern="1200" dirty="0">
              <a:solidFill>
                <a:schemeClr val="tx1"/>
              </a:solidFill>
            </a:rPr>
            <a:t>Jorgensen, 2010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schemeClr val="tx1"/>
            </a:solidFill>
          </a:endParaRPr>
        </a:p>
      </dsp:txBody>
      <dsp:txXfrm rot="-5400000">
        <a:off x="4459183" y="4648466"/>
        <a:ext cx="4459184" cy="2055154"/>
      </dsp:txXfrm>
    </dsp:sp>
    <dsp:sp modelId="{535AE7A2-6457-1241-AFB1-F6F1D65F3808}">
      <dsp:nvSpPr>
        <dsp:cNvPr id="0" name=""/>
        <dsp:cNvSpPr/>
      </dsp:nvSpPr>
      <dsp:spPr>
        <a:xfrm>
          <a:off x="1637028" y="2751350"/>
          <a:ext cx="2675510" cy="167590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Oui, on meurt moins du cancer depuis les années 90…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>
              <a:solidFill>
                <a:srgbClr val="FF0000"/>
              </a:solidFill>
            </a:rPr>
            <a:t>MAIS</a:t>
          </a:r>
        </a:p>
      </dsp:txBody>
      <dsp:txXfrm>
        <a:off x="1718839" y="2833161"/>
        <a:ext cx="2511888" cy="15122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1CEF1-FEC1-CE42-A5FB-DADC730DF310}">
      <dsp:nvSpPr>
        <dsp:cNvPr id="0" name=""/>
        <dsp:cNvSpPr/>
      </dsp:nvSpPr>
      <dsp:spPr>
        <a:xfrm>
          <a:off x="362972" y="0"/>
          <a:ext cx="6858000" cy="68580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BDB283-5A9F-7949-8DBF-BAA5B51E2CB9}">
      <dsp:nvSpPr>
        <dsp:cNvPr id="0" name=""/>
        <dsp:cNvSpPr/>
      </dsp:nvSpPr>
      <dsp:spPr>
        <a:xfrm>
          <a:off x="352647" y="714176"/>
          <a:ext cx="2674620" cy="26746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solidFill>
                <a:schemeClr val="tx1"/>
              </a:solidFill>
            </a:rPr>
            <a:t>femmes plus vigilantes</a:t>
          </a:r>
          <a:endParaRPr lang="fr-FR" sz="3200" kern="1200" dirty="0"/>
        </a:p>
      </dsp:txBody>
      <dsp:txXfrm>
        <a:off x="483211" y="844740"/>
        <a:ext cx="2413492" cy="2413492"/>
      </dsp:txXfrm>
    </dsp:sp>
    <dsp:sp modelId="{02CC2BB5-D85F-3E43-A4C9-B3D513B3C56F}">
      <dsp:nvSpPr>
        <dsp:cNvPr id="0" name=""/>
        <dsp:cNvSpPr/>
      </dsp:nvSpPr>
      <dsp:spPr>
        <a:xfrm>
          <a:off x="2845334" y="587399"/>
          <a:ext cx="4038916" cy="267462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chemeClr val="tx1"/>
              </a:solidFill>
            </a:rPr>
            <a:t>Traitements sont plus efficaces.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chemeClr val="bg1"/>
              </a:solidFill>
            </a:rPr>
            <a:t>Les femmes qui se font dépister vivent plus longtemps parce que toutes les patientes atteintes d’un cancer du sein vivent plus longtemps</a:t>
          </a:r>
          <a:r>
            <a:rPr lang="fr-FR" sz="3200" b="1" kern="1200" dirty="0">
              <a:solidFill>
                <a:schemeClr val="bg1"/>
              </a:solidFill>
            </a:rPr>
            <a:t>. </a:t>
          </a:r>
        </a:p>
      </dsp:txBody>
      <dsp:txXfrm>
        <a:off x="2975898" y="717963"/>
        <a:ext cx="3777788" cy="2413492"/>
      </dsp:txXfrm>
    </dsp:sp>
    <dsp:sp modelId="{AF837860-C5B3-724B-9A56-73FF0A06974D}">
      <dsp:nvSpPr>
        <dsp:cNvPr id="0" name=""/>
        <dsp:cNvSpPr/>
      </dsp:nvSpPr>
      <dsp:spPr>
        <a:xfrm>
          <a:off x="572501" y="3428990"/>
          <a:ext cx="2674620" cy="3227918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 baseline="30000" dirty="0">
            <a:solidFill>
              <a:schemeClr val="tx1"/>
            </a:solidFill>
          </a:endParaRPr>
        </a:p>
      </dsp:txBody>
      <dsp:txXfrm>
        <a:off x="703065" y="3559554"/>
        <a:ext cx="2413492" cy="2966790"/>
      </dsp:txXfrm>
    </dsp:sp>
    <dsp:sp modelId="{EF43F9E7-5B2D-1F4F-8A4C-E7D03C088D63}">
      <dsp:nvSpPr>
        <dsp:cNvPr id="0" name=""/>
        <dsp:cNvSpPr/>
      </dsp:nvSpPr>
      <dsp:spPr>
        <a:xfrm>
          <a:off x="3492833" y="3347682"/>
          <a:ext cx="3997246" cy="312986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1" kern="1200" dirty="0">
              <a:solidFill>
                <a:srgbClr val="005031"/>
              </a:solidFill>
            </a:rPr>
            <a:t>Le </a:t>
          </a:r>
          <a:r>
            <a:rPr lang="fr-FR" sz="3100" b="1" kern="1200" dirty="0">
              <a:solidFill>
                <a:schemeClr val="accent2">
                  <a:lumMod val="50000"/>
                </a:schemeClr>
              </a:solidFill>
            </a:rPr>
            <a:t>bénéfice à espérer</a:t>
          </a:r>
          <a:r>
            <a:rPr lang="fr-FR" sz="3100" b="1" kern="1200" dirty="0">
              <a:solidFill>
                <a:srgbClr val="005031"/>
              </a:solidFill>
            </a:rPr>
            <a:t> d’un dépistage a </a:t>
          </a:r>
          <a:r>
            <a:rPr lang="fr-FR" sz="3100" b="1" kern="1200" dirty="0">
              <a:solidFill>
                <a:schemeClr val="accent2">
                  <a:lumMod val="50000"/>
                </a:schemeClr>
              </a:solidFill>
            </a:rPr>
            <a:t>diminué</a:t>
          </a:r>
          <a:r>
            <a:rPr lang="fr-FR" sz="3100" b="1" kern="1200" dirty="0">
              <a:solidFill>
                <a:srgbClr val="005031"/>
              </a:solidFill>
            </a:rPr>
            <a:t> par rapport aux années 1960 à 1980</a:t>
          </a:r>
          <a:endParaRPr lang="fr-FR" sz="3100" kern="1200" dirty="0"/>
        </a:p>
      </dsp:txBody>
      <dsp:txXfrm>
        <a:off x="3645621" y="3500470"/>
        <a:ext cx="3691670" cy="28242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90CA2-9AF1-1140-942B-768E603AEFA5}">
      <dsp:nvSpPr>
        <dsp:cNvPr id="0" name=""/>
        <dsp:cNvSpPr/>
      </dsp:nvSpPr>
      <dsp:spPr>
        <a:xfrm>
          <a:off x="207839" y="950"/>
          <a:ext cx="3428049" cy="20568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632523"/>
              </a:solidFill>
            </a:rPr>
            <a:t>Pour une information adulte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632523"/>
              </a:solidFill>
            </a:rPr>
            <a:t>Stop slogans !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632523"/>
              </a:solidFill>
            </a:rPr>
            <a:t>( plus tôt mieux c’est !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632523"/>
              </a:solidFill>
            </a:rPr>
            <a:t>9 cancers sur 10 guérissent! )</a:t>
          </a:r>
          <a:endParaRPr lang="fr-FR" sz="1200" kern="1200" dirty="0"/>
        </a:p>
      </dsp:txBody>
      <dsp:txXfrm>
        <a:off x="207839" y="950"/>
        <a:ext cx="3428049" cy="2056829"/>
      </dsp:txXfrm>
    </dsp:sp>
    <dsp:sp modelId="{F18A3C87-DBE7-6F41-918E-19A31D3BCD8D}">
      <dsp:nvSpPr>
        <dsp:cNvPr id="0" name=""/>
        <dsp:cNvSpPr/>
      </dsp:nvSpPr>
      <dsp:spPr>
        <a:xfrm>
          <a:off x="3978693" y="950"/>
          <a:ext cx="3428049" cy="2056829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Ne dissimulons pas les controverses,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Ne jouons pas sur la peur du cancer.</a:t>
          </a:r>
          <a:endParaRPr lang="fr-FR" sz="2400" kern="1200" dirty="0"/>
        </a:p>
      </dsp:txBody>
      <dsp:txXfrm>
        <a:off x="3978693" y="950"/>
        <a:ext cx="3428049" cy="2056829"/>
      </dsp:txXfrm>
    </dsp:sp>
    <dsp:sp modelId="{D46A77B4-A9FC-DC4C-BE13-0EF7DD8D1EF6}">
      <dsp:nvSpPr>
        <dsp:cNvPr id="0" name=""/>
        <dsp:cNvSpPr/>
      </dsp:nvSpPr>
      <dsp:spPr>
        <a:xfrm>
          <a:off x="207839" y="2400585"/>
          <a:ext cx="3428049" cy="2056829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Présentons les résultats sans exagération.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Donner aux femmes les données réelles !</a:t>
          </a:r>
          <a:endParaRPr lang="fr-FR" sz="2400" kern="1200" dirty="0"/>
        </a:p>
      </dsp:txBody>
      <dsp:txXfrm>
        <a:off x="207839" y="2400585"/>
        <a:ext cx="3428049" cy="2056829"/>
      </dsp:txXfrm>
    </dsp:sp>
    <dsp:sp modelId="{09617C44-C508-AD42-9D9D-B6AAF0D0BA4B}">
      <dsp:nvSpPr>
        <dsp:cNvPr id="0" name=""/>
        <dsp:cNvSpPr/>
      </dsp:nvSpPr>
      <dsp:spPr>
        <a:xfrm>
          <a:off x="3978693" y="2400585"/>
          <a:ext cx="3428049" cy="2056829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Ne minimisons pas les effets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indésirables du dépistage 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*</a:t>
          </a:r>
          <a:r>
            <a:rPr lang="fr-FR" sz="2000" kern="1200" dirty="0" err="1">
              <a:solidFill>
                <a:schemeClr val="tx1"/>
              </a:solidFill>
            </a:rPr>
            <a:t>surdiagnostic</a:t>
          </a:r>
          <a:r>
            <a:rPr lang="fr-FR" sz="2000" kern="1200" dirty="0">
              <a:solidFill>
                <a:schemeClr val="tx1"/>
              </a:solidFill>
            </a:rPr>
            <a:t>, </a:t>
          </a:r>
          <a:r>
            <a:rPr lang="fr-FR" sz="2000" kern="1200" dirty="0" err="1">
              <a:solidFill>
                <a:schemeClr val="tx1"/>
              </a:solidFill>
            </a:rPr>
            <a:t>surtraitement</a:t>
          </a:r>
          <a:endParaRPr lang="fr-FR" sz="2000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*fausse alerte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*cancer </a:t>
          </a:r>
          <a:r>
            <a:rPr lang="fr-FR" sz="2000" kern="1200" dirty="0" err="1">
              <a:solidFill>
                <a:schemeClr val="tx1"/>
              </a:solidFill>
            </a:rPr>
            <a:t>radio-induit</a:t>
          </a:r>
          <a:endParaRPr lang="fr-FR" sz="2000" kern="1200" dirty="0"/>
        </a:p>
      </dsp:txBody>
      <dsp:txXfrm>
        <a:off x="3978693" y="2400585"/>
        <a:ext cx="3428049" cy="2056829"/>
      </dsp:txXfrm>
    </dsp:sp>
    <dsp:sp modelId="{DA2F7B49-E993-EF4C-8560-F5BAC2359C40}">
      <dsp:nvSpPr>
        <dsp:cNvPr id="0" name=""/>
        <dsp:cNvSpPr/>
      </dsp:nvSpPr>
      <dsp:spPr>
        <a:xfrm>
          <a:off x="2093266" y="4800219"/>
          <a:ext cx="3428049" cy="2056829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5031"/>
              </a:solidFill>
            </a:rPr>
            <a:t>Une </a:t>
          </a:r>
          <a:r>
            <a:rPr lang="fr-FR" sz="2400" b="1" kern="1200" dirty="0">
              <a:solidFill>
                <a:schemeClr val="accent2">
                  <a:lumMod val="50000"/>
                </a:schemeClr>
              </a:solidFill>
            </a:rPr>
            <a:t>information neutre, honnête, compréhensible, </a:t>
          </a:r>
          <a:r>
            <a:rPr lang="fr-FR" sz="2400" b="1" kern="1200" dirty="0">
              <a:solidFill>
                <a:srgbClr val="005031"/>
              </a:solidFill>
            </a:rPr>
            <a:t>est un gage de liberté de choix pour les femmes </a:t>
          </a:r>
          <a:endParaRPr lang="fr-FR" sz="2400" kern="1200" dirty="0"/>
        </a:p>
      </dsp:txBody>
      <dsp:txXfrm>
        <a:off x="2093266" y="4800219"/>
        <a:ext cx="3428049" cy="205682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89C23-5CF4-AA43-83FE-E5D096B035B0}">
      <dsp:nvSpPr>
        <dsp:cNvPr id="0" name=""/>
        <dsp:cNvSpPr/>
      </dsp:nvSpPr>
      <dsp:spPr>
        <a:xfrm>
          <a:off x="246879" y="31"/>
          <a:ext cx="3390868" cy="20345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 dirty="0"/>
        </a:p>
      </dsp:txBody>
      <dsp:txXfrm>
        <a:off x="246879" y="31"/>
        <a:ext cx="3390868" cy="2034521"/>
      </dsp:txXfrm>
    </dsp:sp>
    <dsp:sp modelId="{267A13C3-5517-F74C-A7F4-92EF63FCD5FB}">
      <dsp:nvSpPr>
        <dsp:cNvPr id="0" name=""/>
        <dsp:cNvSpPr/>
      </dsp:nvSpPr>
      <dsp:spPr>
        <a:xfrm>
          <a:off x="3976834" y="31"/>
          <a:ext cx="3390868" cy="2034521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chemeClr val="tx1"/>
              </a:solidFill>
            </a:rPr>
            <a:t>Son utilité n’est pas démontrée de façon certaine, ses inconvénients dépassent ses avantages. </a:t>
          </a:r>
        </a:p>
      </dsp:txBody>
      <dsp:txXfrm>
        <a:off x="3976834" y="31"/>
        <a:ext cx="3390868" cy="2034521"/>
      </dsp:txXfrm>
    </dsp:sp>
    <dsp:sp modelId="{815FFB03-85A3-404D-8E14-7B6960BE0D1F}">
      <dsp:nvSpPr>
        <dsp:cNvPr id="0" name=""/>
        <dsp:cNvSpPr/>
      </dsp:nvSpPr>
      <dsp:spPr>
        <a:xfrm>
          <a:off x="246879" y="2373639"/>
          <a:ext cx="3390868" cy="2034521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>
              <a:solidFill>
                <a:srgbClr val="FF0000"/>
              </a:solidFill>
            </a:rPr>
            <a:t>NON-RECOMMANDATION AVANT 50 ANS</a:t>
          </a:r>
        </a:p>
      </dsp:txBody>
      <dsp:txXfrm>
        <a:off x="246879" y="2373639"/>
        <a:ext cx="3390868" cy="2034521"/>
      </dsp:txXfrm>
    </dsp:sp>
    <dsp:sp modelId="{FC0B3589-6192-1E49-BBAD-C77BF9E539DC}">
      <dsp:nvSpPr>
        <dsp:cNvPr id="0" name=""/>
        <dsp:cNvSpPr/>
      </dsp:nvSpPr>
      <dsp:spPr>
        <a:xfrm>
          <a:off x="3976834" y="2373639"/>
          <a:ext cx="3390868" cy="2034521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chemeClr val="tx1"/>
              </a:solidFill>
            </a:rPr>
            <a:t>Il est éthiquement indéfendable de présenter seulement la « vérité » officielle ou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chemeClr val="tx1"/>
              </a:solidFill>
            </a:rPr>
            <a:t>« le bon côté des choses ». </a:t>
          </a:r>
        </a:p>
      </dsp:txBody>
      <dsp:txXfrm>
        <a:off x="3976834" y="2373639"/>
        <a:ext cx="3390868" cy="2034521"/>
      </dsp:txXfrm>
    </dsp:sp>
    <dsp:sp modelId="{BF2210FB-1D22-AE41-AEDF-1AC84E2ED129}">
      <dsp:nvSpPr>
        <dsp:cNvPr id="0" name=""/>
        <dsp:cNvSpPr/>
      </dsp:nvSpPr>
      <dsp:spPr>
        <a:xfrm>
          <a:off x="2111857" y="4747278"/>
          <a:ext cx="3390868" cy="203452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>
              <a:solidFill>
                <a:srgbClr val="632523"/>
              </a:solidFill>
            </a:rPr>
            <a:t>Le corps des femmes leur appartient : donnons leur les moyens de faire leurs choix personnels</a:t>
          </a:r>
          <a:endParaRPr lang="fr-FR" sz="2300" kern="1200" dirty="0"/>
        </a:p>
      </dsp:txBody>
      <dsp:txXfrm>
        <a:off x="2111857" y="4747278"/>
        <a:ext cx="3390868" cy="2034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90CA2-9AF1-1140-942B-768E603AEFA5}">
      <dsp:nvSpPr>
        <dsp:cNvPr id="0" name=""/>
        <dsp:cNvSpPr/>
      </dsp:nvSpPr>
      <dsp:spPr>
        <a:xfrm>
          <a:off x="207839" y="950"/>
          <a:ext cx="3428049" cy="20568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600" kern="1200" dirty="0">
              <a:solidFill>
                <a:schemeClr val="tx1"/>
              </a:solidFill>
              <a:ea typeface="ＭＳ Ｐゴシック" charset="-128"/>
            </a:rPr>
            <a:t>Des cellules, chez tout le monde !</a:t>
          </a:r>
          <a:endParaRPr lang="fr-FR" sz="2600" kern="1200" dirty="0">
            <a:solidFill>
              <a:schemeClr val="tx1"/>
            </a:solidFill>
          </a:endParaRPr>
        </a:p>
      </dsp:txBody>
      <dsp:txXfrm>
        <a:off x="207839" y="950"/>
        <a:ext cx="3428049" cy="2056829"/>
      </dsp:txXfrm>
    </dsp:sp>
    <dsp:sp modelId="{F18A3C87-DBE7-6F41-918E-19A31D3BCD8D}">
      <dsp:nvSpPr>
        <dsp:cNvPr id="0" name=""/>
        <dsp:cNvSpPr/>
      </dsp:nvSpPr>
      <dsp:spPr>
        <a:xfrm>
          <a:off x="3978693" y="950"/>
          <a:ext cx="3428049" cy="2056829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400" kern="1200" dirty="0">
              <a:ea typeface="ＭＳ Ｐゴシック" charset="-128"/>
            </a:rPr>
            <a:t>prostate: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400" kern="1200" dirty="0">
              <a:ea typeface="ＭＳ Ｐゴシック" charset="-128"/>
            </a:rPr>
            <a:t> des cellules cancéreuses chez l’homme, c’est d’une très grande banalité.</a:t>
          </a:r>
        </a:p>
      </dsp:txBody>
      <dsp:txXfrm>
        <a:off x="3978693" y="950"/>
        <a:ext cx="3428049" cy="2056829"/>
      </dsp:txXfrm>
    </dsp:sp>
    <dsp:sp modelId="{D46A77B4-A9FC-DC4C-BE13-0EF7DD8D1EF6}">
      <dsp:nvSpPr>
        <dsp:cNvPr id="0" name=""/>
        <dsp:cNvSpPr/>
      </dsp:nvSpPr>
      <dsp:spPr>
        <a:xfrm>
          <a:off x="207839" y="2400585"/>
          <a:ext cx="3428049" cy="2056829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000" kern="1200" dirty="0">
              <a:solidFill>
                <a:schemeClr val="tx1"/>
              </a:solidFill>
              <a:ea typeface="ＭＳ Ｐゴシック" charset="-128"/>
            </a:rPr>
            <a:t>Etude d’autopsies de femmes 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000" kern="1200" dirty="0">
              <a:solidFill>
                <a:schemeClr val="tx1"/>
              </a:solidFill>
              <a:ea typeface="ＭＳ Ｐゴシック" charset="-128"/>
            </a:rPr>
            <a:t>37% des femmes porteuses de cancers inexprimés entre 40 et 54 ans.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207839" y="2400585"/>
        <a:ext cx="3428049" cy="2056829"/>
      </dsp:txXfrm>
    </dsp:sp>
    <dsp:sp modelId="{09617C44-C508-AD42-9D9D-B6AAF0D0BA4B}">
      <dsp:nvSpPr>
        <dsp:cNvPr id="0" name=""/>
        <dsp:cNvSpPr/>
      </dsp:nvSpPr>
      <dsp:spPr>
        <a:xfrm>
          <a:off x="3978693" y="2400585"/>
          <a:ext cx="3428049" cy="2056829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000" kern="1200" dirty="0">
              <a:solidFill>
                <a:schemeClr val="tx1"/>
              </a:solidFill>
              <a:ea typeface="ＭＳ Ｐゴシック" charset="-128"/>
            </a:rPr>
            <a:t>Cellules cancéreuses prostate 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000" kern="1200" dirty="0">
              <a:solidFill>
                <a:schemeClr val="tx1"/>
              </a:solidFill>
              <a:ea typeface="ＭＳ Ｐゴシック" charset="-128"/>
            </a:rPr>
            <a:t>La moitié des hommes de plus de 60 ans, presque tous les hommes de plus de 90 ans.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000" kern="1200" dirty="0">
              <a:solidFill>
                <a:schemeClr val="tx1"/>
              </a:solidFill>
              <a:ea typeface="ＭＳ Ｐゴシック" charset="-128"/>
            </a:rPr>
            <a:t>80% des hommes de plus de 80 ans ont un cancer muet.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3978693" y="2400585"/>
        <a:ext cx="3428049" cy="2056829"/>
      </dsp:txXfrm>
    </dsp:sp>
    <dsp:sp modelId="{DA2F7B49-E993-EF4C-8560-F5BAC2359C40}">
      <dsp:nvSpPr>
        <dsp:cNvPr id="0" name=""/>
        <dsp:cNvSpPr/>
      </dsp:nvSpPr>
      <dsp:spPr>
        <a:xfrm>
          <a:off x="38836" y="4675431"/>
          <a:ext cx="3428049" cy="2056829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kern="1200" dirty="0">
              <a:solidFill>
                <a:schemeClr val="tx1"/>
              </a:solidFill>
              <a:ea typeface="ＭＳ Ｐゴシック" charset="-128"/>
            </a:rPr>
            <a:t>686 femmes autopsiées : taux de tumeurs dans les seins 4X celui de la population vivante dans le même temps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38836" y="4675431"/>
        <a:ext cx="3428049" cy="2056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6EA53-26F5-7548-8E0D-89ECDE4475BC}">
      <dsp:nvSpPr>
        <dsp:cNvPr id="0" name=""/>
        <dsp:cNvSpPr/>
      </dsp:nvSpPr>
      <dsp:spPr>
        <a:xfrm>
          <a:off x="-313494" y="1538882"/>
          <a:ext cx="6711767" cy="515022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400" b="1" kern="1200" dirty="0">
              <a:ea typeface="ＭＳ Ｐゴシック" charset="-128"/>
            </a:rPr>
            <a:t>Texture du sein changeante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400" kern="1200" dirty="0">
              <a:ea typeface="ＭＳ Ｐゴシック" charset="-128"/>
            </a:rPr>
            <a:t>*d’une femme à l’autre,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400" kern="1200" dirty="0">
              <a:ea typeface="ＭＳ Ｐゴシック" charset="-128"/>
            </a:rPr>
            <a:t>*d’un cycle à l’autre</a:t>
          </a:r>
          <a:r>
            <a:rPr lang="fr-FR" altLang="ja-JP" sz="2400" kern="1200" dirty="0">
              <a:ea typeface="ＭＳ Ｐゴシック" charset="-128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ja-JP" sz="2400" kern="1200" dirty="0">
              <a:ea typeface="ＭＳ Ｐゴシック" charset="-128"/>
            </a:rPr>
            <a:t>*d’une année à l’autre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ja-JP" sz="2400" kern="1200" dirty="0">
              <a:ea typeface="ＭＳ Ｐゴシック" charset="-128"/>
            </a:rPr>
            <a:t>*modifications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ja-JP" sz="2400" kern="1200" dirty="0">
              <a:ea typeface="ＭＳ Ｐゴシック" charset="-128"/>
            </a:rPr>
            <a:t>physiologiques de la vie,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ja-JP" sz="2400" kern="1200" dirty="0">
              <a:ea typeface="ＭＳ Ｐゴシック" charset="-128"/>
            </a:rPr>
            <a:t>*variations du poids.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ja-JP" sz="2400" kern="1200" dirty="0">
              <a:ea typeface="ＭＳ Ｐゴシック" charset="-128"/>
            </a:rPr>
            <a:t>*traitement hormonal. </a:t>
          </a:r>
          <a:endParaRPr lang="fr-FR" sz="2400" kern="1200" dirty="0"/>
        </a:p>
      </dsp:txBody>
      <dsp:txXfrm>
        <a:off x="623734" y="2146203"/>
        <a:ext cx="3869848" cy="3935578"/>
      </dsp:txXfrm>
    </dsp:sp>
    <dsp:sp modelId="{47EA30F8-EBB4-764F-953A-8BDB75CF2ED4}">
      <dsp:nvSpPr>
        <dsp:cNvPr id="0" name=""/>
        <dsp:cNvSpPr/>
      </dsp:nvSpPr>
      <dsp:spPr>
        <a:xfrm>
          <a:off x="3997935" y="1867031"/>
          <a:ext cx="4696236" cy="469623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altLang="fr-FR" sz="1800" kern="1200" dirty="0">
            <a:ea typeface="ＭＳ Ｐゴシック" charset="-128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400" kern="1200" dirty="0">
              <a:ea typeface="ＭＳ Ｐゴシック" charset="-128"/>
            </a:rPr>
            <a:t>Plus il y a doute sur une image et plus on a tendance à classer l’examen comme « suspect », par précaution.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400" kern="1200" dirty="0">
              <a:ea typeface="ＭＳ Ｐゴシック" charset="-128"/>
            </a:rPr>
            <a:t>Conséquences : examens en +, biopsies, stress important.</a:t>
          </a:r>
          <a:endParaRPr lang="fr-FR" sz="2400" kern="1200" dirty="0"/>
        </a:p>
      </dsp:txBody>
      <dsp:txXfrm>
        <a:off x="5330651" y="2420818"/>
        <a:ext cx="2707740" cy="3588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6EA53-26F5-7548-8E0D-89ECDE4475BC}">
      <dsp:nvSpPr>
        <dsp:cNvPr id="0" name=""/>
        <dsp:cNvSpPr/>
      </dsp:nvSpPr>
      <dsp:spPr>
        <a:xfrm>
          <a:off x="-137149" y="388644"/>
          <a:ext cx="7244380" cy="555891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FF0000"/>
              </a:solidFill>
            </a:rPr>
            <a:t>LA FAUSSE ALERTE :</a:t>
          </a:r>
          <a:endParaRPr lang="fr-FR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Suspicion de cancer.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Examens supplémentaires parfois lourds, biopsies.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 Plusieurs jours, semaines avant confirmation de l’absence de maladie. </a:t>
          </a:r>
        </a:p>
      </dsp:txBody>
      <dsp:txXfrm>
        <a:off x="874453" y="1044160"/>
        <a:ext cx="4176940" cy="4247886"/>
      </dsp:txXfrm>
    </dsp:sp>
    <dsp:sp modelId="{47EA30F8-EBB4-764F-953A-8BDB75CF2ED4}">
      <dsp:nvSpPr>
        <dsp:cNvPr id="0" name=""/>
        <dsp:cNvSpPr/>
      </dsp:nvSpPr>
      <dsp:spPr>
        <a:xfrm>
          <a:off x="5006299" y="0"/>
          <a:ext cx="4264015" cy="685797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altLang="fr-FR" sz="2400" b="1" kern="1200" dirty="0">
            <a:solidFill>
              <a:srgbClr val="F24144"/>
            </a:solidFill>
            <a:ea typeface="ＭＳ Ｐゴシック" charset="-128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400" b="1" kern="1200" dirty="0">
              <a:solidFill>
                <a:srgbClr val="F24144"/>
              </a:solidFill>
              <a:ea typeface="ＭＳ Ｐゴシック" charset="-128"/>
            </a:rPr>
            <a:t>SURDIAGNOSTIC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400" b="1" kern="1200" dirty="0">
              <a:solidFill>
                <a:srgbClr val="F24144"/>
              </a:solidFill>
              <a:ea typeface="ＭＳ Ｐゴシック" charset="-128"/>
            </a:rPr>
            <a:t>L’invité surprise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une découverte inattendue, due au dépistage de masse</a:t>
          </a:r>
          <a:endParaRPr lang="en-GB" sz="32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altLang="fr-FR" sz="2400" kern="1200" dirty="0">
            <a:ea typeface="ＭＳ Ｐゴシック" charset="-128"/>
          </a:endParaRPr>
        </a:p>
      </dsp:txBody>
      <dsp:txXfrm>
        <a:off x="6216358" y="808702"/>
        <a:ext cx="2458531" cy="5240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6EA53-26F5-7548-8E0D-89ECDE4475BC}">
      <dsp:nvSpPr>
        <dsp:cNvPr id="0" name=""/>
        <dsp:cNvSpPr/>
      </dsp:nvSpPr>
      <dsp:spPr>
        <a:xfrm>
          <a:off x="0" y="841893"/>
          <a:ext cx="5329414" cy="556221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Le dépistage détecte de nombreuses tumeurs du sein qui n’auraient jamais évolué, certaines auraient disparu sans traitement.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Diagnostic d’un cancer qui n’aurait jamais affecté la santé de la femme de son vivant, s’il était resté méconnu. </a:t>
          </a:r>
          <a:r>
            <a:rPr lang="fr-FR" sz="2400" kern="1200" dirty="0">
              <a:solidFill>
                <a:schemeClr val="tx1"/>
              </a:solidFill>
            </a:rPr>
            <a:t> </a:t>
          </a:r>
          <a:endParaRPr lang="fr-FR" sz="2400" kern="1200" dirty="0"/>
        </a:p>
      </dsp:txBody>
      <dsp:txXfrm>
        <a:off x="744197" y="1497797"/>
        <a:ext cx="3072815" cy="4250405"/>
      </dsp:txXfrm>
    </dsp:sp>
    <dsp:sp modelId="{47EA30F8-EBB4-764F-953A-8BDB75CF2ED4}">
      <dsp:nvSpPr>
        <dsp:cNvPr id="0" name=""/>
        <dsp:cNvSpPr/>
      </dsp:nvSpPr>
      <dsp:spPr>
        <a:xfrm>
          <a:off x="4066668" y="-153571"/>
          <a:ext cx="5071913" cy="716514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5031"/>
              </a:solidFill>
            </a:rPr>
            <a:t>Certaines lésions </a:t>
          </a:r>
          <a:r>
            <a:rPr lang="fr-FR" sz="2400" b="1" kern="1200" dirty="0">
              <a:solidFill>
                <a:schemeClr val="accent2">
                  <a:lumMod val="50000"/>
                </a:schemeClr>
              </a:solidFill>
            </a:rPr>
            <a:t>cancéreuses au microscope</a:t>
          </a:r>
          <a:r>
            <a:rPr lang="fr-FR" sz="2400" b="1" kern="1200" dirty="0">
              <a:solidFill>
                <a:srgbClr val="005031"/>
              </a:solidFill>
            </a:rPr>
            <a:t>, n’auraient jamais rendu la femme malade, jusqu’à ce qu’elle meure pour une autre raison, sans jamais en avoir souffert.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5031"/>
              </a:solidFill>
              <a:sym typeface="Wingdings" pitchFamily="2" charset="2"/>
            </a:rPr>
            <a:t> Diagnostic INUTILE</a:t>
          </a:r>
          <a:endParaRPr lang="fr-FR" sz="2400" kern="1200" dirty="0"/>
        </a:p>
      </dsp:txBody>
      <dsp:txXfrm>
        <a:off x="5505995" y="691353"/>
        <a:ext cx="2924346" cy="54752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90CA2-9AF1-1140-942B-768E603AEFA5}">
      <dsp:nvSpPr>
        <dsp:cNvPr id="0" name=""/>
        <dsp:cNvSpPr/>
      </dsp:nvSpPr>
      <dsp:spPr>
        <a:xfrm>
          <a:off x="447374" y="249182"/>
          <a:ext cx="3178939" cy="19073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tx1"/>
              </a:solidFill>
            </a:rPr>
            <a:t>Comment ça, un cancer qui n’aurait  jamais affecté la vie de la femme ? </a:t>
          </a:r>
        </a:p>
      </dsp:txBody>
      <dsp:txXfrm>
        <a:off x="447374" y="249182"/>
        <a:ext cx="3178939" cy="1907363"/>
      </dsp:txXfrm>
    </dsp:sp>
    <dsp:sp modelId="{F18A3C87-DBE7-6F41-918E-19A31D3BCD8D}">
      <dsp:nvSpPr>
        <dsp:cNvPr id="0" name=""/>
        <dsp:cNvSpPr/>
      </dsp:nvSpPr>
      <dsp:spPr>
        <a:xfrm>
          <a:off x="3978127" y="166794"/>
          <a:ext cx="3178939" cy="2406387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>
            <a:solidFill>
              <a:schemeClr val="tx1"/>
            </a:solidFill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F0000"/>
              </a:solidFill>
            </a:rPr>
            <a:t>Schéma linéaire :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Pré-cancer</a:t>
          </a:r>
          <a:endParaRPr lang="fr-FR" sz="2000" b="1" kern="1200" dirty="0">
            <a:solidFill>
              <a:srgbClr val="FF0000"/>
            </a:solidFill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Cellules cancéreuses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Petite tumeur locale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Tumeur régionale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Métastases et décès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altLang="fr-FR" sz="1400" kern="1200" dirty="0">
            <a:solidFill>
              <a:schemeClr val="tx1"/>
            </a:solidFill>
            <a:ea typeface="ＭＳ Ｐゴシック" charset="-128"/>
          </a:endParaRPr>
        </a:p>
      </dsp:txBody>
      <dsp:txXfrm>
        <a:off x="3978127" y="166794"/>
        <a:ext cx="3178939" cy="2406387"/>
      </dsp:txXfrm>
    </dsp:sp>
    <dsp:sp modelId="{D46A77B4-A9FC-DC4C-BE13-0EF7DD8D1EF6}">
      <dsp:nvSpPr>
        <dsp:cNvPr id="0" name=""/>
        <dsp:cNvSpPr/>
      </dsp:nvSpPr>
      <dsp:spPr>
        <a:xfrm>
          <a:off x="469404" y="2724829"/>
          <a:ext cx="3178939" cy="1907363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3000" b="1" kern="1200" dirty="0">
              <a:solidFill>
                <a:srgbClr val="FF0000"/>
              </a:solidFill>
              <a:ea typeface="ＭＳ Ｐゴシック" charset="-128"/>
            </a:rPr>
            <a:t>Or les cancers n’ont pas tous la même vitesse de croissance.</a:t>
          </a:r>
          <a:endParaRPr lang="fr-FR" sz="3000" kern="1200" dirty="0">
            <a:solidFill>
              <a:schemeClr val="tx1"/>
            </a:solidFill>
          </a:endParaRPr>
        </a:p>
      </dsp:txBody>
      <dsp:txXfrm>
        <a:off x="469404" y="2724829"/>
        <a:ext cx="3178939" cy="1907363"/>
      </dsp:txXfrm>
    </dsp:sp>
    <dsp:sp modelId="{09617C44-C508-AD42-9D9D-B6AAF0D0BA4B}">
      <dsp:nvSpPr>
        <dsp:cNvPr id="0" name=""/>
        <dsp:cNvSpPr/>
      </dsp:nvSpPr>
      <dsp:spPr>
        <a:xfrm>
          <a:off x="3966238" y="2724829"/>
          <a:ext cx="3178939" cy="1907363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3000" kern="1200" dirty="0">
              <a:solidFill>
                <a:schemeClr val="tx1"/>
              </a:solidFill>
              <a:ea typeface="ＭＳ Ｐゴシック" charset="-128"/>
            </a:rPr>
            <a:t>Petit ne signifie pas tôt, ou précoce. </a:t>
          </a:r>
          <a:endParaRPr lang="fr-FR" sz="3000" kern="1200" dirty="0">
            <a:solidFill>
              <a:schemeClr val="tx1"/>
            </a:solidFill>
          </a:endParaRPr>
        </a:p>
      </dsp:txBody>
      <dsp:txXfrm>
        <a:off x="3966238" y="2724829"/>
        <a:ext cx="3178939" cy="1907363"/>
      </dsp:txXfrm>
    </dsp:sp>
    <dsp:sp modelId="{DA2F7B49-E993-EF4C-8560-F5BAC2359C40}">
      <dsp:nvSpPr>
        <dsp:cNvPr id="0" name=""/>
        <dsp:cNvSpPr/>
      </dsp:nvSpPr>
      <dsp:spPr>
        <a:xfrm>
          <a:off x="1945418" y="4843771"/>
          <a:ext cx="3178939" cy="190736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800" kern="1200" dirty="0">
              <a:solidFill>
                <a:schemeClr val="tx1"/>
              </a:solidFill>
              <a:ea typeface="ＭＳ Ｐゴシック" charset="-128"/>
            </a:rPr>
            <a:t>Gros ne signifie pas tardif. 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1945418" y="4843771"/>
        <a:ext cx="3178939" cy="19073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A8EC4-5689-B74C-A602-22A6FA946B22}">
      <dsp:nvSpPr>
        <dsp:cNvPr id="0" name=""/>
        <dsp:cNvSpPr/>
      </dsp:nvSpPr>
      <dsp:spPr>
        <a:xfrm rot="16200000">
          <a:off x="-1646495" y="1648521"/>
          <a:ext cx="5284796" cy="1987753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100" kern="1200" dirty="0">
              <a:solidFill>
                <a:srgbClr val="FF0000"/>
              </a:solidFill>
              <a:ea typeface="ＭＳ Ｐゴシック" charset="-128"/>
            </a:rPr>
            <a:t>Deux groupes de femmes :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100" kern="1200" dirty="0">
              <a:solidFill>
                <a:schemeClr val="tx1"/>
              </a:solidFill>
              <a:ea typeface="ＭＳ Ｐゴシック" charset="-128"/>
            </a:rPr>
            <a:t>un groupe dépisté tous les deux ans,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100" kern="1200" dirty="0">
              <a:solidFill>
                <a:schemeClr val="tx1"/>
              </a:solidFill>
              <a:ea typeface="ＭＳ Ｐゴシック" charset="-128"/>
            </a:rPr>
            <a:t> un groupe examiné une seule fois au bout de six années</a:t>
          </a:r>
          <a:r>
            <a:rPr lang="fr-FR" altLang="fr-FR" sz="2100" kern="1200" dirty="0">
              <a:ea typeface="ＭＳ Ｐゴシック" charset="-128"/>
            </a:rPr>
            <a:t>. </a:t>
          </a:r>
        </a:p>
      </dsp:txBody>
      <dsp:txXfrm rot="5400000">
        <a:off x="2026" y="1056959"/>
        <a:ext cx="1987753" cy="3170878"/>
      </dsp:txXfrm>
    </dsp:sp>
    <dsp:sp modelId="{E9ED5769-601E-C64D-80BD-B2BAF76286ED}">
      <dsp:nvSpPr>
        <dsp:cNvPr id="0" name=""/>
        <dsp:cNvSpPr/>
      </dsp:nvSpPr>
      <dsp:spPr>
        <a:xfrm rot="16200000">
          <a:off x="490339" y="1648521"/>
          <a:ext cx="5284796" cy="1987753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100" kern="1200" dirty="0">
              <a:solidFill>
                <a:srgbClr val="FF0000"/>
              </a:solidFill>
              <a:ea typeface="ＭＳ Ｐゴシック" charset="-128"/>
            </a:rPr>
            <a:t>22% </a:t>
          </a:r>
          <a:r>
            <a:rPr lang="fr-FR" altLang="fr-FR" sz="2100" kern="1200" dirty="0">
              <a:solidFill>
                <a:schemeClr val="tx1"/>
              </a:solidFill>
              <a:ea typeface="ＭＳ Ｐゴシック" charset="-128"/>
            </a:rPr>
            <a:t>de cancers </a:t>
          </a:r>
          <a:r>
            <a:rPr lang="fr-FR" altLang="fr-FR" sz="2100" b="1" kern="1200" dirty="0">
              <a:solidFill>
                <a:schemeClr val="tx1"/>
              </a:solidFill>
              <a:ea typeface="ＭＳ Ｐゴシック" charset="-128"/>
            </a:rPr>
            <a:t>invasifs</a:t>
          </a:r>
          <a:r>
            <a:rPr lang="fr-FR" altLang="fr-FR" sz="2100" kern="1200" dirty="0">
              <a:solidFill>
                <a:schemeClr val="tx1"/>
              </a:solidFill>
              <a:ea typeface="ＭＳ Ｐゴシック" charset="-128"/>
            </a:rPr>
            <a:t> de plus chez les femmes dépistées</a:t>
          </a:r>
          <a:r>
            <a:rPr lang="fr-FR" altLang="fr-FR" sz="2100" kern="1200" dirty="0">
              <a:ea typeface="ＭＳ Ｐゴシック" charset="-128"/>
            </a:rPr>
            <a:t>. </a:t>
          </a:r>
        </a:p>
      </dsp:txBody>
      <dsp:txXfrm rot="5400000">
        <a:off x="2138860" y="1056959"/>
        <a:ext cx="1987753" cy="3170878"/>
      </dsp:txXfrm>
    </dsp:sp>
    <dsp:sp modelId="{6DBCF221-C9B2-D740-B338-CDE9F5A6AF15}">
      <dsp:nvSpPr>
        <dsp:cNvPr id="0" name=""/>
        <dsp:cNvSpPr/>
      </dsp:nvSpPr>
      <dsp:spPr>
        <a:xfrm rot="16200000">
          <a:off x="2627174" y="1648521"/>
          <a:ext cx="5284796" cy="1987753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100" kern="1200" dirty="0">
              <a:solidFill>
                <a:schemeClr val="tx1"/>
              </a:solidFill>
              <a:ea typeface="ＭＳ Ｐゴシック" charset="-128"/>
            </a:rPr>
            <a:t>Si toutes les tumeurs évoluaient en vrais cancers : il y aurait même taux de cancers dans les deux groupes.</a:t>
          </a:r>
        </a:p>
      </dsp:txBody>
      <dsp:txXfrm rot="5400000">
        <a:off x="4275695" y="1056959"/>
        <a:ext cx="1987753" cy="3170878"/>
      </dsp:txXfrm>
    </dsp:sp>
    <dsp:sp modelId="{4719AB15-F8B4-F34C-9934-2FC89A61382F}">
      <dsp:nvSpPr>
        <dsp:cNvPr id="0" name=""/>
        <dsp:cNvSpPr/>
      </dsp:nvSpPr>
      <dsp:spPr>
        <a:xfrm rot="16200000">
          <a:off x="4764009" y="1648521"/>
          <a:ext cx="5284796" cy="1987753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100" kern="1200" dirty="0">
              <a:solidFill>
                <a:schemeClr val="tx1"/>
              </a:solidFill>
              <a:ea typeface="ＭＳ Ｐゴシック" charset="-128"/>
            </a:rPr>
            <a:t>Plus dans le groupe dépisté tous les deux ans =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100" kern="1200" dirty="0">
              <a:solidFill>
                <a:srgbClr val="FF0000"/>
              </a:solidFill>
              <a:ea typeface="ＭＳ Ｐゴシック" charset="-128"/>
            </a:rPr>
            <a:t>excès de diagnostics. </a:t>
          </a:r>
        </a:p>
      </dsp:txBody>
      <dsp:txXfrm rot="5400000">
        <a:off x="6412530" y="1056959"/>
        <a:ext cx="1987753" cy="3170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F38E6-7E3A-1349-81DA-1AA5CAD21776}">
      <dsp:nvSpPr>
        <dsp:cNvPr id="0" name=""/>
        <dsp:cNvSpPr/>
      </dsp:nvSpPr>
      <dsp:spPr>
        <a:xfrm rot="16200000">
          <a:off x="-1314814" y="1315743"/>
          <a:ext cx="5048225" cy="2416737"/>
        </a:xfrm>
        <a:prstGeom prst="flowChartManualOperation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727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tx1"/>
              </a:solidFill>
            </a:rPr>
            <a:t>Diminution formidable de la mortalité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tx1"/>
              </a:solidFill>
            </a:rPr>
            <a:t>(- 20%)</a:t>
          </a:r>
        </a:p>
      </dsp:txBody>
      <dsp:txXfrm rot="5400000">
        <a:off x="930" y="1009644"/>
        <a:ext cx="2416737" cy="3028935"/>
      </dsp:txXfrm>
    </dsp:sp>
    <dsp:sp modelId="{E80E5A0B-AB36-EA40-A849-9186CBADB255}">
      <dsp:nvSpPr>
        <dsp:cNvPr id="0" name=""/>
        <dsp:cNvSpPr/>
      </dsp:nvSpPr>
      <dsp:spPr>
        <a:xfrm rot="16200000">
          <a:off x="1283178" y="1315743"/>
          <a:ext cx="5048225" cy="2416737"/>
        </a:xfrm>
        <a:prstGeom prst="flowChartManualOperation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727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tx1"/>
              </a:solidFill>
            </a:rPr>
            <a:t>Diminution des formes graves</a:t>
          </a:r>
        </a:p>
      </dsp:txBody>
      <dsp:txXfrm rot="5400000">
        <a:off x="2598922" y="1009644"/>
        <a:ext cx="2416737" cy="3028935"/>
      </dsp:txXfrm>
    </dsp:sp>
    <dsp:sp modelId="{F5C08CAC-80D0-2248-9E1C-CA3F45E5716F}">
      <dsp:nvSpPr>
        <dsp:cNvPr id="0" name=""/>
        <dsp:cNvSpPr/>
      </dsp:nvSpPr>
      <dsp:spPr>
        <a:xfrm rot="16200000">
          <a:off x="3881172" y="1315743"/>
          <a:ext cx="5048225" cy="2416737"/>
        </a:xfrm>
        <a:prstGeom prst="flowChartManualOperati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727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tx1"/>
              </a:solidFill>
            </a:rPr>
            <a:t>Diminution des mastectomies (ablation des seins)</a:t>
          </a:r>
        </a:p>
      </dsp:txBody>
      <dsp:txXfrm rot="5400000">
        <a:off x="5196916" y="1009644"/>
        <a:ext cx="2416737" cy="30289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2F23B-1187-9A45-9D45-EF983E3FAF68}">
      <dsp:nvSpPr>
        <dsp:cNvPr id="0" name=""/>
        <dsp:cNvSpPr/>
      </dsp:nvSpPr>
      <dsp:spPr>
        <a:xfrm>
          <a:off x="1343973" y="804296"/>
          <a:ext cx="4911405" cy="170566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F1D17-306E-2E41-A243-60C2044B3B8A}">
      <dsp:nvSpPr>
        <dsp:cNvPr id="0" name=""/>
        <dsp:cNvSpPr/>
      </dsp:nvSpPr>
      <dsp:spPr>
        <a:xfrm>
          <a:off x="3331379" y="5203057"/>
          <a:ext cx="951822" cy="609166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C64ACC0-2C39-3A4F-B5E9-CF379BCD1072}">
      <dsp:nvSpPr>
        <dsp:cNvPr id="0" name=""/>
        <dsp:cNvSpPr/>
      </dsp:nvSpPr>
      <dsp:spPr>
        <a:xfrm>
          <a:off x="-7" y="5355456"/>
          <a:ext cx="7614597" cy="146653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rgbClr val="800000"/>
              </a:solidFill>
            </a:rPr>
            <a:t>                        L’élément clé d’un programme de dépistage  réussi est la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rgbClr val="800000"/>
              </a:solidFill>
            </a:rPr>
            <a:t>                       réduction du taux des tumeurs avancées.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rgbClr val="800000"/>
              </a:solidFill>
            </a:rPr>
            <a:t>                     Le résultat n’est pas là.</a:t>
          </a:r>
          <a:r>
            <a:rPr lang="fr-FR" sz="1200" b="1" kern="1200" baseline="30000" dirty="0">
              <a:solidFill>
                <a:schemeClr val="tx1"/>
              </a:solidFill>
            </a:rPr>
            <a:t>1,2,3,4,5</a:t>
          </a:r>
          <a:endParaRPr lang="fr-FR" sz="12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</dsp:txBody>
      <dsp:txXfrm>
        <a:off x="-7" y="5355456"/>
        <a:ext cx="7614597" cy="1466534"/>
      </dsp:txXfrm>
    </dsp:sp>
    <dsp:sp modelId="{D27B7E3D-F5C3-6C41-9EFB-E1CDE32C4568}">
      <dsp:nvSpPr>
        <dsp:cNvPr id="0" name=""/>
        <dsp:cNvSpPr/>
      </dsp:nvSpPr>
      <dsp:spPr>
        <a:xfrm>
          <a:off x="2089777" y="2407558"/>
          <a:ext cx="3513682" cy="2767839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solidFill>
                <a:schemeClr val="bg1"/>
              </a:solidFill>
            </a:rPr>
            <a:t>La </a:t>
          </a:r>
          <a:r>
            <a:rPr lang="fr-FR" sz="2100" b="1" kern="1200" dirty="0">
              <a:solidFill>
                <a:schemeClr val="bg1"/>
              </a:solidFill>
            </a:rPr>
            <a:t>diminution du nombre de morts </a:t>
          </a:r>
          <a:r>
            <a:rPr lang="fr-FR" sz="2100" kern="1200" dirty="0">
              <a:solidFill>
                <a:schemeClr val="bg1"/>
              </a:solidFill>
            </a:rPr>
            <a:t>par cancer du sein a été </a:t>
          </a:r>
          <a:r>
            <a:rPr lang="fr-FR" sz="2100" b="1" kern="1200" dirty="0">
              <a:solidFill>
                <a:schemeClr val="bg1"/>
              </a:solidFill>
            </a:rPr>
            <a:t>identique</a:t>
          </a:r>
          <a:r>
            <a:rPr lang="fr-FR" sz="2100" kern="1200" dirty="0">
              <a:solidFill>
                <a:schemeClr val="bg1"/>
              </a:solidFill>
            </a:rPr>
            <a:t> dans les groupes </a:t>
          </a:r>
          <a:r>
            <a:rPr lang="fr-FR" sz="2100" b="1" kern="1200" dirty="0">
              <a:solidFill>
                <a:schemeClr val="bg1"/>
              </a:solidFill>
            </a:rPr>
            <a:t>dépistés et non dépistés</a:t>
          </a:r>
          <a:r>
            <a:rPr lang="fr-FR" sz="2100" kern="1200" dirty="0">
              <a:solidFill>
                <a:schemeClr val="bg1"/>
              </a:solidFill>
            </a:rPr>
            <a:t>. </a:t>
          </a:r>
        </a:p>
      </dsp:txBody>
      <dsp:txXfrm>
        <a:off x="2604344" y="2812899"/>
        <a:ext cx="2484548" cy="1957157"/>
      </dsp:txXfrm>
    </dsp:sp>
    <dsp:sp modelId="{F6189AD0-6103-2747-8B6F-F356E7847191}">
      <dsp:nvSpPr>
        <dsp:cNvPr id="0" name=""/>
        <dsp:cNvSpPr/>
      </dsp:nvSpPr>
      <dsp:spPr>
        <a:xfrm>
          <a:off x="931949" y="0"/>
          <a:ext cx="3671715" cy="28492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forte augmentation </a:t>
          </a:r>
          <a:r>
            <a:rPr lang="fr-FR" sz="2000" kern="1200" dirty="0">
              <a:solidFill>
                <a:schemeClr val="tx1"/>
              </a:solidFill>
            </a:rPr>
            <a:t>du nombre de </a:t>
          </a:r>
          <a:r>
            <a:rPr lang="fr-FR" sz="2000" b="1" kern="1200" dirty="0">
              <a:solidFill>
                <a:schemeClr val="tx1"/>
              </a:solidFill>
            </a:rPr>
            <a:t>petites lésions, sans retentissement sur la mortalité.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1469659" y="417264"/>
        <a:ext cx="2596295" cy="2014726"/>
      </dsp:txXfrm>
    </dsp:sp>
    <dsp:sp modelId="{A5D8D650-3F0B-5848-BBD4-9660DE2BA9CE}">
      <dsp:nvSpPr>
        <dsp:cNvPr id="0" name=""/>
        <dsp:cNvSpPr/>
      </dsp:nvSpPr>
      <dsp:spPr>
        <a:xfrm>
          <a:off x="4033771" y="80819"/>
          <a:ext cx="3442426" cy="282379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Il n’y a </a:t>
          </a:r>
          <a:r>
            <a:rPr lang="fr-FR" sz="2400" b="1" kern="1200" dirty="0">
              <a:solidFill>
                <a:schemeClr val="tx1"/>
              </a:solidFill>
            </a:rPr>
            <a:t>pas</a:t>
          </a:r>
          <a:r>
            <a:rPr lang="fr-FR" sz="2400" kern="1200" dirty="0">
              <a:solidFill>
                <a:schemeClr val="tx1"/>
              </a:solidFill>
            </a:rPr>
            <a:t> eu </a:t>
          </a:r>
          <a:r>
            <a:rPr lang="fr-FR" sz="2400" b="1" kern="1200" dirty="0">
              <a:solidFill>
                <a:schemeClr val="tx1"/>
              </a:solidFill>
            </a:rPr>
            <a:t>de</a:t>
          </a:r>
          <a:r>
            <a:rPr lang="fr-FR" sz="2400" kern="1200" dirty="0">
              <a:solidFill>
                <a:schemeClr val="tx1"/>
              </a:solidFill>
            </a:rPr>
            <a:t> </a:t>
          </a:r>
          <a:r>
            <a:rPr lang="fr-FR" sz="2400" b="1" kern="1200" dirty="0">
              <a:solidFill>
                <a:schemeClr val="tx1"/>
              </a:solidFill>
            </a:rPr>
            <a:t>diminution </a:t>
          </a:r>
          <a:r>
            <a:rPr lang="fr-FR" sz="2400" kern="1200" dirty="0">
              <a:solidFill>
                <a:schemeClr val="tx1"/>
              </a:solidFill>
            </a:rPr>
            <a:t>du nombre de </a:t>
          </a:r>
          <a:r>
            <a:rPr lang="fr-FR" sz="2400" b="1" kern="1200" dirty="0">
              <a:solidFill>
                <a:schemeClr val="tx1"/>
              </a:solidFill>
            </a:rPr>
            <a:t>cancers évolués</a:t>
          </a:r>
          <a:r>
            <a:rPr lang="fr-FR" sz="2400" kern="1200" dirty="0">
              <a:solidFill>
                <a:schemeClr val="tx1"/>
              </a:solidFill>
            </a:rPr>
            <a:t>.</a:t>
          </a:r>
        </a:p>
      </dsp:txBody>
      <dsp:txXfrm>
        <a:off x="4537903" y="494354"/>
        <a:ext cx="2434162" cy="1996725"/>
      </dsp:txXfrm>
    </dsp:sp>
    <dsp:sp modelId="{064CA2D5-8998-AF4E-8B8C-09F6A30B8575}">
      <dsp:nvSpPr>
        <dsp:cNvPr id="0" name=""/>
        <dsp:cNvSpPr/>
      </dsp:nvSpPr>
      <dsp:spPr>
        <a:xfrm>
          <a:off x="182567" y="50169"/>
          <a:ext cx="7432014" cy="535515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9DB3E-0DEA-7C42-B86D-DB43ED8B1A2B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A0CE-3EAE-E143-9E65-70CE3FB868B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2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20/05/2019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20/05/2019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20/05/2019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A8032-ACE1-3942-AC96-CB480569785C}" type="datetimeFigureOut">
              <a:rPr lang="fr-FR" smtClean="0"/>
              <a:pPr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78650"/>
          </a:xfrm>
        </p:spPr>
      </p:pic>
      <p:cxnSp>
        <p:nvCxnSpPr>
          <p:cNvPr id="47106" name="Connecteur droit 6"/>
          <p:cNvCxnSpPr>
            <a:cxnSpLocks noChangeShapeType="1"/>
          </p:cNvCxnSpPr>
          <p:nvPr/>
        </p:nvCxnSpPr>
        <p:spPr bwMode="auto">
          <a:xfrm>
            <a:off x="5186363" y="581025"/>
            <a:ext cx="1587" cy="5432425"/>
          </a:xfrm>
          <a:prstGeom prst="line">
            <a:avLst/>
          </a:prstGeom>
          <a:noFill/>
          <a:ln w="76200">
            <a:solidFill>
              <a:srgbClr val="F241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07" name="ZoneTexte 10"/>
          <p:cNvSpPr txBox="1">
            <a:spLocks noChangeArrowheads="1"/>
          </p:cNvSpPr>
          <p:nvPr/>
        </p:nvSpPr>
        <p:spPr bwMode="auto">
          <a:xfrm>
            <a:off x="4017963" y="49213"/>
            <a:ext cx="1520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dépistage</a:t>
            </a:r>
          </a:p>
        </p:txBody>
      </p:sp>
      <p:cxnSp>
        <p:nvCxnSpPr>
          <p:cNvPr id="47108" name="Connecteur droit 12"/>
          <p:cNvCxnSpPr>
            <a:cxnSpLocks noChangeShapeType="1"/>
          </p:cNvCxnSpPr>
          <p:nvPr/>
        </p:nvCxnSpPr>
        <p:spPr bwMode="auto">
          <a:xfrm>
            <a:off x="8569325" y="908050"/>
            <a:ext cx="34925" cy="5189538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09" name="ZoneTexte 16"/>
          <p:cNvSpPr txBox="1">
            <a:spLocks noChangeArrowheads="1"/>
          </p:cNvSpPr>
          <p:nvPr/>
        </p:nvSpPr>
        <p:spPr bwMode="auto">
          <a:xfrm>
            <a:off x="7720013" y="25400"/>
            <a:ext cx="1568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Décès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pour autre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cause</a:t>
            </a:r>
          </a:p>
        </p:txBody>
      </p:sp>
      <p:cxnSp>
        <p:nvCxnSpPr>
          <p:cNvPr id="47110" name="Connecteur droit 18"/>
          <p:cNvCxnSpPr>
            <a:cxnSpLocks noChangeShapeType="1"/>
          </p:cNvCxnSpPr>
          <p:nvPr/>
        </p:nvCxnSpPr>
        <p:spPr bwMode="auto">
          <a:xfrm flipV="1">
            <a:off x="2339975" y="3500438"/>
            <a:ext cx="6335713" cy="111125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1" name="ZoneTexte 21"/>
          <p:cNvSpPr txBox="1">
            <a:spLocks noChangeArrowheads="1"/>
          </p:cNvSpPr>
          <p:nvPr/>
        </p:nvSpPr>
        <p:spPr bwMode="auto">
          <a:xfrm>
            <a:off x="530225" y="3379788"/>
            <a:ext cx="18097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Symptômes</a:t>
            </a:r>
          </a:p>
        </p:txBody>
      </p:sp>
      <p:sp>
        <p:nvSpPr>
          <p:cNvPr id="47112" name="ZoneTexte 1"/>
          <p:cNvSpPr txBox="1">
            <a:spLocks noChangeArrowheads="1"/>
          </p:cNvSpPr>
          <p:nvPr/>
        </p:nvSpPr>
        <p:spPr bwMode="auto">
          <a:xfrm>
            <a:off x="2373313" y="1952625"/>
            <a:ext cx="2174875" cy="1016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Le cancer rapide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est « raté » par 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dépistage</a:t>
            </a:r>
          </a:p>
        </p:txBody>
      </p:sp>
      <p:sp>
        <p:nvSpPr>
          <p:cNvPr id="47113" name="ZoneTexte 2"/>
          <p:cNvSpPr txBox="1">
            <a:spLocks noChangeArrowheads="1"/>
          </p:cNvSpPr>
          <p:nvPr/>
        </p:nvSpPr>
        <p:spPr bwMode="auto">
          <a:xfrm>
            <a:off x="5360988" y="560388"/>
            <a:ext cx="2146300" cy="20621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Le cancer lent est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« rattrapé » par dépistage, mais se serait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manifesté par un symptôme.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La patiente aurait consulté à temps</a:t>
            </a:r>
          </a:p>
        </p:txBody>
      </p:sp>
      <p:sp>
        <p:nvSpPr>
          <p:cNvPr id="47114" name="ZoneTexte 3"/>
          <p:cNvSpPr txBox="1">
            <a:spLocks noChangeArrowheads="1"/>
          </p:cNvSpPr>
          <p:nvPr/>
        </p:nvSpPr>
        <p:spPr bwMode="auto">
          <a:xfrm>
            <a:off x="6061075" y="3827463"/>
            <a:ext cx="1978025" cy="708025"/>
          </a:xfrm>
          <a:prstGeom prst="rect">
            <a:avLst/>
          </a:prstGeom>
          <a:solidFill>
            <a:srgbClr val="F8F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Là, le dépistage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ne sert à rien.</a:t>
            </a:r>
          </a:p>
        </p:txBody>
      </p:sp>
      <p:sp>
        <p:nvSpPr>
          <p:cNvPr id="47115" name="Accolade fermante 8"/>
          <p:cNvSpPr>
            <a:spLocks/>
          </p:cNvSpPr>
          <p:nvPr/>
        </p:nvSpPr>
        <p:spPr bwMode="auto">
          <a:xfrm>
            <a:off x="8105775" y="4510088"/>
            <a:ext cx="298450" cy="1457325"/>
          </a:xfrm>
          <a:prstGeom prst="rightBrace">
            <a:avLst>
              <a:gd name="adj1" fmla="val 8319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53938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36270" y="0"/>
            <a:ext cx="840772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altLang="fr-FR" sz="3600" dirty="0">
                <a:ea typeface="ＭＳ Ｐゴシック" charset="-128"/>
              </a:rPr>
              <a:t>                      Preuve du </a:t>
            </a:r>
            <a:r>
              <a:rPr lang="fr-FR" altLang="fr-FR" sz="3600" dirty="0" err="1">
                <a:ea typeface="ＭＳ Ｐゴシック" charset="-128"/>
              </a:rPr>
              <a:t>surdiagnostic</a:t>
            </a:r>
            <a:endParaRPr lang="fr-FR" altLang="fr-FR" sz="3600" dirty="0">
              <a:ea typeface="ＭＳ Ｐゴシック" charset="-128"/>
            </a:endParaRPr>
          </a:p>
          <a:p>
            <a:endParaRPr lang="fr-FR" altLang="fr-FR" sz="3600" dirty="0">
              <a:ea typeface="ＭＳ Ｐゴシック" charset="-128"/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936228155"/>
              </p:ext>
            </p:extLst>
          </p:nvPr>
        </p:nvGraphicFramePr>
        <p:xfrm>
          <a:off x="736271" y="830996"/>
          <a:ext cx="8402310" cy="5284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606800" y="57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418" y="5959789"/>
            <a:ext cx="913316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Pour </a:t>
            </a:r>
            <a:r>
              <a:rPr lang="en-GB" sz="2400" dirty="0" err="1"/>
              <a:t>une</a:t>
            </a:r>
            <a:r>
              <a:rPr lang="en-GB" sz="2400" dirty="0"/>
              <a:t> </a:t>
            </a:r>
            <a:r>
              <a:rPr lang="en-GB" sz="2400" dirty="0" err="1"/>
              <a:t>survie</a:t>
            </a:r>
            <a:r>
              <a:rPr lang="en-GB" sz="2400" dirty="0"/>
              <a:t> </a:t>
            </a:r>
            <a:r>
              <a:rPr lang="en-GB" sz="2400" dirty="0" err="1"/>
              <a:t>identique</a:t>
            </a:r>
            <a:r>
              <a:rPr lang="en-GB" sz="2400" dirty="0"/>
              <a:t> chez les femmes </a:t>
            </a:r>
            <a:r>
              <a:rPr lang="en-GB" sz="2400" dirty="0" err="1"/>
              <a:t>dépistées</a:t>
            </a:r>
            <a:r>
              <a:rPr lang="en-GB" sz="2400" dirty="0"/>
              <a:t> et non </a:t>
            </a:r>
            <a:r>
              <a:rPr lang="en-GB" sz="2400" dirty="0" err="1"/>
              <a:t>dépistées</a:t>
            </a:r>
            <a:r>
              <a:rPr lang="en-GB" sz="2400" dirty="0"/>
              <a:t>, </a:t>
            </a:r>
            <a:r>
              <a:rPr lang="en-GB" sz="2400" dirty="0" err="1"/>
              <a:t>quel</a:t>
            </a:r>
            <a:r>
              <a:rPr lang="en-GB" sz="2400" dirty="0"/>
              <a:t> que </a:t>
            </a:r>
            <a:r>
              <a:rPr lang="en-GB" sz="2400" dirty="0" err="1"/>
              <a:t>soit</a:t>
            </a:r>
            <a:r>
              <a:rPr lang="en-GB" sz="2400" dirty="0"/>
              <a:t> </a:t>
            </a:r>
            <a:r>
              <a:rPr lang="en-GB" sz="2400" dirty="0" err="1"/>
              <a:t>leur</a:t>
            </a:r>
            <a:r>
              <a:rPr lang="en-GB" sz="2400" dirty="0"/>
              <a:t> </a:t>
            </a:r>
            <a:r>
              <a:rPr lang="en-GB" sz="2400" dirty="0" err="1"/>
              <a:t>stade</a:t>
            </a:r>
            <a:r>
              <a:rPr lang="en-GB" sz="2400" dirty="0"/>
              <a:t> du cancer au moment du diagnostic.</a:t>
            </a:r>
          </a:p>
          <a:p>
            <a:r>
              <a:rPr lang="en-GB" sz="2400" dirty="0"/>
              <a:t>Etude Miller (Canada)</a:t>
            </a:r>
          </a:p>
        </p:txBody>
      </p:sp>
    </p:spTree>
    <p:extLst>
      <p:ext uri="{BB962C8B-B14F-4D97-AF65-F5344CB8AC3E}">
        <p14:creationId xmlns:p14="http://schemas.microsoft.com/office/powerpoint/2010/main" val="207879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</p:spPr>
      </p:pic>
      <p:graphicFrame>
        <p:nvGraphicFramePr>
          <p:cNvPr id="7" name="Diagramme 6"/>
          <p:cNvGraphicFramePr/>
          <p:nvPr/>
        </p:nvGraphicFramePr>
        <p:xfrm>
          <a:off x="1523997" y="830996"/>
          <a:ext cx="7614583" cy="50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606800" y="57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417" y="0"/>
            <a:ext cx="913316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     </a:t>
            </a:r>
            <a:r>
              <a:rPr lang="fr-FR" sz="2400" b="1" dirty="0">
                <a:solidFill>
                  <a:srgbClr val="FF0000"/>
                </a:solidFill>
              </a:rPr>
              <a:t>PROBLEME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FF0000"/>
                </a:solidFill>
              </a:rPr>
              <a:t>! </a:t>
            </a:r>
          </a:p>
          <a:p>
            <a:r>
              <a:rPr lang="fr-FR" sz="2400" dirty="0"/>
              <a:t> Le dépistage des cancers du sein est souvent présenté de manière</a:t>
            </a:r>
          </a:p>
          <a:p>
            <a:r>
              <a:rPr lang="fr-FR" sz="2400" dirty="0"/>
              <a:t>                                                         très positive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5879221"/>
            <a:ext cx="913858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5031"/>
                </a:solidFill>
              </a:rPr>
              <a:t>Pourtant des auteurs sérieux mettent en cause ces affirmations : </a:t>
            </a:r>
          </a:p>
          <a:p>
            <a:r>
              <a:rPr lang="fr-FR" sz="2400" b="1" dirty="0">
                <a:solidFill>
                  <a:srgbClr val="005031"/>
                </a:solidFill>
              </a:rPr>
              <a:t>Revue Prescrire, fondation Cochrane, société suisse</a:t>
            </a:r>
            <a:r>
              <a:rPr lang="is-IS" sz="2400" b="1" dirty="0">
                <a:solidFill>
                  <a:srgbClr val="005031"/>
                </a:solidFill>
              </a:rPr>
              <a:t>…</a:t>
            </a:r>
            <a:r>
              <a:rPr lang="is-IS" sz="1200" b="1" baseline="30000" dirty="0"/>
              <a:t>3,9</a:t>
            </a:r>
            <a:endParaRPr lang="fr-FR" sz="1200" b="1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580127905"/>
              </p:ext>
            </p:extLst>
          </p:nvPr>
        </p:nvGraphicFramePr>
        <p:xfrm>
          <a:off x="1524000" y="-1"/>
          <a:ext cx="7614582" cy="6821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èche vers le bas 5"/>
          <p:cNvSpPr/>
          <p:nvPr/>
        </p:nvSpPr>
        <p:spPr>
          <a:xfrm>
            <a:off x="5113872" y="4799945"/>
            <a:ext cx="822960" cy="82296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age 7" descr="hardi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2329" y="1492720"/>
            <a:ext cx="3032906" cy="54569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-22329" y="0"/>
            <a:ext cx="2982908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Dans la vie réelle,</a:t>
            </a:r>
          </a:p>
          <a:p>
            <a:r>
              <a:rPr lang="fr-FR" sz="2800" dirty="0">
                <a:solidFill>
                  <a:schemeClr val="bg1"/>
                </a:solidFill>
              </a:rPr>
              <a:t>depuis le dépistage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010577" y="2170991"/>
            <a:ext cx="178734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Ce phénomène </a:t>
            </a:r>
          </a:p>
          <a:p>
            <a:r>
              <a:rPr lang="fr-FR" sz="1400" dirty="0"/>
              <a:t>avec la participation</a:t>
            </a:r>
          </a:p>
        </p:txBody>
      </p:sp>
      <p:sp>
        <p:nvSpPr>
          <p:cNvPr id="12" name="Flèche vers le haut 11"/>
          <p:cNvSpPr/>
          <p:nvPr/>
        </p:nvSpPr>
        <p:spPr>
          <a:xfrm>
            <a:off x="4461920" y="2170991"/>
            <a:ext cx="346350" cy="324635"/>
          </a:xfrm>
          <a:prstGeom prst="upArrow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793" y="0"/>
            <a:ext cx="913316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915478399"/>
              </p:ext>
            </p:extLst>
          </p:nvPr>
        </p:nvGraphicFramePr>
        <p:xfrm>
          <a:off x="-44793" y="0"/>
          <a:ext cx="913316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00223" y="-217221"/>
            <a:ext cx="25372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sz="2000" dirty="0"/>
          </a:p>
          <a:p>
            <a:pPr lvl="0"/>
            <a:r>
              <a:rPr lang="fr-FR" sz="2800" dirty="0"/>
              <a:t>Exemple : </a:t>
            </a:r>
          </a:p>
          <a:p>
            <a:pPr lvl="0"/>
            <a:r>
              <a:rPr lang="fr-FR" sz="2800" dirty="0"/>
              <a:t>sur 2000 femmes NON dépistées en 10 ans = 5 décès</a:t>
            </a:r>
          </a:p>
          <a:p>
            <a:pPr lvl="0"/>
            <a:endParaRPr lang="fr-FR" sz="2800" dirty="0"/>
          </a:p>
          <a:p>
            <a:pPr lvl="0"/>
            <a:r>
              <a:rPr lang="fr-FR" sz="2800" dirty="0"/>
              <a:t>Sur 2000 femmes dépistées en 10 ans = 4 décès </a:t>
            </a:r>
          </a:p>
          <a:p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449782" y="53932"/>
            <a:ext cx="5638591" cy="1569660"/>
          </a:xfrm>
          <a:prstGeom prst="rect">
            <a:avLst/>
          </a:prstGeom>
          <a:solidFill>
            <a:srgbClr val="FFFFAF"/>
          </a:solidFill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rgbClr val="FF0000"/>
                </a:solidFill>
              </a:rPr>
              <a:t>20% de réduction de mortalité ne veut pas dire que 20 femmes sur 100 en moins mourront de cancer du sein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93" y="4480554"/>
            <a:ext cx="4890655" cy="23892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77" y="4405745"/>
            <a:ext cx="4364182" cy="24522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879A6B7F-0033-904F-A291-A6988F527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188737"/>
              </p:ext>
            </p:extLst>
          </p:nvPr>
        </p:nvGraphicFramePr>
        <p:xfrm>
          <a:off x="130629" y="154379"/>
          <a:ext cx="8918368" cy="6703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749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1186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401" y="1282535"/>
            <a:ext cx="9118600" cy="1569660"/>
          </a:xfrm>
          <a:prstGeom prst="rect">
            <a:avLst/>
          </a:prstGeom>
          <a:solidFill>
            <a:srgbClr val="FFFFAF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3200" dirty="0"/>
              <a:t>Trouver une maladie plus tôt donne l’illusion que le patient vivra plus longtemps :</a:t>
            </a:r>
            <a:endParaRPr lang="en-GB" sz="3200" dirty="0"/>
          </a:p>
          <a:p>
            <a:pPr lvl="0"/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8326583" y="4024100"/>
            <a:ext cx="817418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ans</a:t>
            </a:r>
            <a:endParaRPr lang="en-GB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GB" sz="2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9144000" cy="6237287"/>
          </a:xfrm>
        </p:spPr>
      </p:pic>
      <p:sp>
        <p:nvSpPr>
          <p:cNvPr id="46081" name="Titr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8270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fr-FR" altLang="fr-FR" sz="3600" dirty="0">
                <a:ea typeface="ＭＳ Ｐゴシック" charset="-128"/>
              </a:rPr>
              <a:t>       Conséquences du </a:t>
            </a:r>
            <a:r>
              <a:rPr lang="fr-FR" altLang="fr-FR" sz="3600" dirty="0" err="1">
                <a:ea typeface="ＭＳ Ｐゴシック" charset="-128"/>
              </a:rPr>
              <a:t>surdiagnostic</a:t>
            </a:r>
            <a:endParaRPr lang="fr-FR" altLang="fr-FR" sz="36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0269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Espace réservé du contenu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94" y="3443103"/>
            <a:ext cx="5893994" cy="3414897"/>
          </a:xfrm>
        </p:spPr>
      </p:pic>
      <p:pic>
        <p:nvPicPr>
          <p:cNvPr id="52226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94" y="0"/>
            <a:ext cx="5973288" cy="3917663"/>
          </a:xfrm>
        </p:spPr>
      </p:pic>
      <p:sp>
        <p:nvSpPr>
          <p:cNvPr id="52228" name="ZoneTexte 3"/>
          <p:cNvSpPr txBox="1">
            <a:spLocks noChangeArrowheads="1"/>
          </p:cNvSpPr>
          <p:nvPr/>
        </p:nvSpPr>
        <p:spPr bwMode="auto">
          <a:xfrm>
            <a:off x="5960375" y="1826978"/>
            <a:ext cx="317103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Pour un taux de cancers graves qui ne baisse pas.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3607" y="59152"/>
            <a:ext cx="3170712" cy="172214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sz="2400" dirty="0">
                <a:ea typeface="ＭＳ Ｐゴシック" charset="-128"/>
              </a:rPr>
              <a:t>mastectomies (ablations du sein), rapportées à l’incidence, ne diminuent pas.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A25EE0-914F-2F46-83D3-FD985FC8EFD8}"/>
              </a:ext>
            </a:extLst>
          </p:cNvPr>
          <p:cNvSpPr txBox="1"/>
          <p:nvPr/>
        </p:nvSpPr>
        <p:spPr>
          <a:xfrm>
            <a:off x="5999115" y="3443890"/>
            <a:ext cx="3040083" cy="3477875"/>
          </a:xfrm>
          <a:prstGeom prst="rect">
            <a:avLst/>
          </a:prstGeom>
          <a:solidFill>
            <a:srgbClr val="FEFFE7"/>
          </a:solidFill>
        </p:spPr>
        <p:txBody>
          <a:bodyPr wrap="square" rtlCol="0">
            <a:spAutoFit/>
          </a:bodyPr>
          <a:lstStyle/>
          <a:p>
            <a:endParaRPr lang="fr-FR" sz="2000" b="1" dirty="0"/>
          </a:p>
          <a:p>
            <a:r>
              <a:rPr lang="fr-FR" sz="2000" b="1" dirty="0"/>
              <a:t>La </a:t>
            </a:r>
            <a:r>
              <a:rPr lang="fr-FR" sz="2000" b="1" dirty="0" err="1"/>
              <a:t>réduction</a:t>
            </a:r>
            <a:r>
              <a:rPr lang="fr-FR" sz="2000" b="1" dirty="0"/>
              <a:t> des mastectomies totales théoriquement attendue pour des diagnostics de lésions plus petites est probablement annulée par un </a:t>
            </a:r>
            <a:r>
              <a:rPr lang="fr-FR" sz="2000" b="1" dirty="0" err="1"/>
              <a:t>surcroît</a:t>
            </a:r>
            <a:r>
              <a:rPr lang="fr-FR" sz="2000" b="1" dirty="0"/>
              <a:t> de mastectomies lié aux </a:t>
            </a:r>
            <a:r>
              <a:rPr lang="fr-FR" sz="2000" b="1" dirty="0" err="1"/>
              <a:t>surdiagnostics</a:t>
            </a:r>
            <a:r>
              <a:rPr lang="fr-FR" sz="2000" dirty="0"/>
              <a:t>. 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19220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3800" y="6488113"/>
            <a:ext cx="3148013" cy="369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 fait des traitements lourds</a:t>
            </a:r>
          </a:p>
        </p:txBody>
      </p:sp>
      <p:pic>
        <p:nvPicPr>
          <p:cNvPr id="49154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488113"/>
          </a:xfrm>
        </p:spPr>
      </p:pic>
      <p:sp>
        <p:nvSpPr>
          <p:cNvPr id="4" name="ZoneTexte 3"/>
          <p:cNvSpPr txBox="1"/>
          <p:nvPr/>
        </p:nvSpPr>
        <p:spPr>
          <a:xfrm>
            <a:off x="0" y="6135688"/>
            <a:ext cx="1619250" cy="461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49156" name="ZoneTexte 4"/>
          <p:cNvSpPr txBox="1">
            <a:spLocks noChangeArrowheads="1"/>
          </p:cNvSpPr>
          <p:nvPr/>
        </p:nvSpPr>
        <p:spPr bwMode="auto">
          <a:xfrm>
            <a:off x="0" y="5768975"/>
            <a:ext cx="4211638" cy="1077913"/>
          </a:xfrm>
          <a:prstGeom prst="rect">
            <a:avLst/>
          </a:prstGeom>
          <a:solidFill>
            <a:srgbClr val="F8F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Selon l’étude du Collectif Cochrane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/>
          </a:p>
        </p:txBody>
      </p:sp>
      <p:sp>
        <p:nvSpPr>
          <p:cNvPr id="2" name="ZoneTexte 1"/>
          <p:cNvSpPr txBox="1"/>
          <p:nvPr/>
        </p:nvSpPr>
        <p:spPr>
          <a:xfrm>
            <a:off x="4067033" y="286603"/>
            <a:ext cx="7938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10 </a:t>
            </a:r>
            <a:r>
              <a:rPr lang="en-GB" dirty="0" err="1"/>
              <a:t>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18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51442951"/>
              </p:ext>
            </p:extLst>
          </p:nvPr>
        </p:nvGraphicFramePr>
        <p:xfrm>
          <a:off x="1523999" y="0"/>
          <a:ext cx="761458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9376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re 1"/>
          <p:cNvSpPr>
            <a:spLocks noGrp="1"/>
          </p:cNvSpPr>
          <p:nvPr>
            <p:ph type="title"/>
          </p:nvPr>
        </p:nvSpPr>
        <p:spPr>
          <a:xfrm>
            <a:off x="0" y="1588"/>
            <a:ext cx="91440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dirty="0">
                <a:ea typeface="ＭＳ Ｐゴシック" charset="-128"/>
              </a:rPr>
              <a:t> </a:t>
            </a:r>
            <a:r>
              <a:rPr lang="fr-FR" altLang="fr-FR" sz="3200" dirty="0">
                <a:ea typeface="ＭＳ Ｐゴシック" charset="-128"/>
              </a:rPr>
              <a:t>Quelques cas cliniques</a:t>
            </a:r>
            <a:br>
              <a:rPr lang="fr-FR" altLang="fr-FR" sz="3200" dirty="0">
                <a:ea typeface="ＭＳ Ｐゴシック" charset="-128"/>
              </a:rPr>
            </a:br>
            <a:endParaRPr lang="fr-FR" altLang="fr-FR" sz="3200" dirty="0">
              <a:ea typeface="ＭＳ Ｐゴシック" charset="-128"/>
            </a:endParaRPr>
          </a:p>
        </p:txBody>
      </p:sp>
      <p:pic>
        <p:nvPicPr>
          <p:cNvPr id="5632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637" y="1258888"/>
            <a:ext cx="8461664" cy="5410200"/>
          </a:xfrm>
        </p:spPr>
      </p:pic>
    </p:spTree>
    <p:extLst>
      <p:ext uri="{BB962C8B-B14F-4D97-AF65-F5344CB8AC3E}">
        <p14:creationId xmlns:p14="http://schemas.microsoft.com/office/powerpoint/2010/main" val="1369705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575" y="0"/>
            <a:ext cx="8978900" cy="6597650"/>
          </a:xfrm>
        </p:spPr>
      </p:pic>
    </p:spTree>
    <p:extLst>
      <p:ext uri="{BB962C8B-B14F-4D97-AF65-F5344CB8AC3E}">
        <p14:creationId xmlns:p14="http://schemas.microsoft.com/office/powerpoint/2010/main" val="176006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-101600"/>
            <a:ext cx="8816975" cy="6843713"/>
          </a:xfrm>
        </p:spPr>
      </p:pic>
    </p:spTree>
    <p:extLst>
      <p:ext uri="{BB962C8B-B14F-4D97-AF65-F5344CB8AC3E}">
        <p14:creationId xmlns:p14="http://schemas.microsoft.com/office/powerpoint/2010/main" val="2013592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69350" cy="6858000"/>
          </a:xfrm>
        </p:spPr>
      </p:pic>
    </p:spTree>
    <p:extLst>
      <p:ext uri="{BB962C8B-B14F-4D97-AF65-F5344CB8AC3E}">
        <p14:creationId xmlns:p14="http://schemas.microsoft.com/office/powerpoint/2010/main" val="256925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0"/>
            <a:ext cx="8820150" cy="6858000"/>
          </a:xfrm>
        </p:spPr>
      </p:pic>
    </p:spTree>
    <p:extLst>
      <p:ext uri="{BB962C8B-B14F-4D97-AF65-F5344CB8AC3E}">
        <p14:creationId xmlns:p14="http://schemas.microsoft.com/office/powerpoint/2010/main" val="1711437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8" y="0"/>
            <a:ext cx="8842375" cy="6858000"/>
          </a:xfrm>
        </p:spPr>
      </p:pic>
    </p:spTree>
    <p:extLst>
      <p:ext uri="{BB962C8B-B14F-4D97-AF65-F5344CB8AC3E}">
        <p14:creationId xmlns:p14="http://schemas.microsoft.com/office/powerpoint/2010/main" val="729321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0" name="ZoneTexte 9"/>
          <p:cNvSpPr txBox="1"/>
          <p:nvPr/>
        </p:nvSpPr>
        <p:spPr>
          <a:xfrm>
            <a:off x="2112348" y="1116568"/>
            <a:ext cx="33999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/>
              <a:t>Les femmes sont </a:t>
            </a:r>
          </a:p>
          <a:p>
            <a:pPr lvl="0"/>
            <a:r>
              <a:rPr lang="fr-FR" sz="2400" dirty="0"/>
              <a:t>Plus vigilantes qu’autrefois sur </a:t>
            </a:r>
          </a:p>
          <a:p>
            <a:pPr lvl="0"/>
            <a:r>
              <a:rPr lang="fr-FR" sz="2400" dirty="0"/>
              <a:t>les modifications </a:t>
            </a:r>
          </a:p>
          <a:p>
            <a:pPr lvl="0"/>
            <a:r>
              <a:rPr lang="fr-FR" sz="2400" dirty="0"/>
              <a:t>des seins </a:t>
            </a:r>
          </a:p>
          <a:p>
            <a:endParaRPr lang="fr-FR" dirty="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428088855"/>
              </p:ext>
            </p:extLst>
          </p:nvPr>
        </p:nvGraphicFramePr>
        <p:xfrm>
          <a:off x="1529417" y="0"/>
          <a:ext cx="761458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249327" y="0"/>
            <a:ext cx="617476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/>
              <a:t>Depuis trente ans , les choses ont changé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14878" y="3756451"/>
            <a:ext cx="2355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dirty="0"/>
              <a:t>On a appris que le cancer n’évolue pas de façon linéaire.</a:t>
            </a:r>
            <a:endParaRPr lang="fr-FR" sz="2800" baseline="30000" dirty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73792696"/>
              </p:ext>
            </p:extLst>
          </p:nvPr>
        </p:nvGraphicFramePr>
        <p:xfrm>
          <a:off x="1523999" y="0"/>
          <a:ext cx="761458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053071019"/>
              </p:ext>
            </p:extLst>
          </p:nvPr>
        </p:nvGraphicFramePr>
        <p:xfrm>
          <a:off x="1523999" y="25400"/>
          <a:ext cx="7614583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779437" y="25400"/>
            <a:ext cx="3364965" cy="22467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Le dépistage des cancers du sein n’a pas que des avantages.</a:t>
            </a:r>
          </a:p>
          <a:p>
            <a:endParaRPr lang="fr-F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417" y="0"/>
            <a:ext cx="535948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dirty="0"/>
              <a:t> </a:t>
            </a:r>
            <a:r>
              <a:rPr lang="fr-FR" sz="2400" dirty="0"/>
              <a:t>C’est </a:t>
            </a:r>
            <a:r>
              <a:rPr lang="fr-FR" sz="2400" b="1" dirty="0"/>
              <a:t>votre</a:t>
            </a:r>
            <a:r>
              <a:rPr lang="fr-FR" sz="2400" dirty="0"/>
              <a:t> choix de dire oui</a:t>
            </a:r>
          </a:p>
          <a:p>
            <a:pPr>
              <a:defRPr/>
            </a:pPr>
            <a:r>
              <a:rPr lang="fr-FR" sz="2400" dirty="0"/>
              <a:t>ou non à la mammographie de dépistage.</a:t>
            </a:r>
            <a:endParaRPr lang="en-GB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5417" y="1071801"/>
            <a:ext cx="1995055" cy="57861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altLang="fr-FR" sz="3200" dirty="0">
                <a:ea typeface="ＭＳ Ｐゴシック" charset="-128"/>
              </a:rPr>
              <a:t>En cas de </a:t>
            </a:r>
            <a:r>
              <a:rPr lang="fr-FR" altLang="fr-FR" sz="3200" b="1" dirty="0">
                <a:solidFill>
                  <a:srgbClr val="FF0000"/>
                </a:solidFill>
                <a:ea typeface="ＭＳ Ｐゴシック" charset="-128"/>
              </a:rPr>
              <a:t>symptôme</a:t>
            </a:r>
            <a:r>
              <a:rPr lang="fr-FR" altLang="fr-FR" sz="3200" dirty="0">
                <a:ea typeface="ＭＳ Ｐゴシック" charset="-128"/>
              </a:rPr>
              <a:t> il </a:t>
            </a:r>
            <a:r>
              <a:rPr lang="fr-FR" altLang="fr-FR" sz="3200" b="1" dirty="0">
                <a:solidFill>
                  <a:srgbClr val="FF0000"/>
                </a:solidFill>
                <a:ea typeface="ＭＳ Ｐゴシック" charset="-128"/>
              </a:rPr>
              <a:t>FAUT</a:t>
            </a:r>
            <a:r>
              <a:rPr lang="fr-FR" altLang="fr-FR" sz="3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fr-FR" altLang="fr-FR" sz="3200" dirty="0">
                <a:ea typeface="ＭＳ Ｐゴシック" charset="-128"/>
              </a:rPr>
              <a:t>consulter, </a:t>
            </a:r>
          </a:p>
          <a:p>
            <a:endParaRPr lang="fr-FR" altLang="fr-FR" sz="3200" dirty="0">
              <a:ea typeface="ＭＳ Ｐゴシック" charset="-128"/>
            </a:endParaRPr>
          </a:p>
          <a:p>
            <a:r>
              <a:rPr lang="fr-FR" altLang="fr-FR" sz="3200" dirty="0">
                <a:ea typeface="ＭＳ Ｐゴシック" charset="-128"/>
              </a:rPr>
              <a:t>la </a:t>
            </a:r>
            <a:r>
              <a:rPr lang="fr-FR" altLang="fr-FR" sz="3200" dirty="0" err="1">
                <a:ea typeface="ＭＳ Ｐゴシック" charset="-128"/>
              </a:rPr>
              <a:t>mammo</a:t>
            </a:r>
            <a:endParaRPr lang="fr-FR" altLang="fr-FR" sz="3200" dirty="0">
              <a:ea typeface="ＭＳ Ｐゴシック" charset="-128"/>
            </a:endParaRPr>
          </a:p>
          <a:p>
            <a:r>
              <a:rPr lang="fr-FR" altLang="fr-FR" sz="3200" dirty="0">
                <a:ea typeface="ＭＳ Ｐゴシック" charset="-128"/>
              </a:rPr>
              <a:t>de </a:t>
            </a:r>
            <a:r>
              <a:rPr lang="fr-FR" altLang="fr-FR" sz="3200" b="1" dirty="0">
                <a:ea typeface="ＭＳ Ｐゴシック" charset="-128"/>
              </a:rPr>
              <a:t>diagnostic</a:t>
            </a:r>
            <a:r>
              <a:rPr lang="fr-FR" altLang="fr-FR" sz="3200" dirty="0">
                <a:ea typeface="ＭＳ Ｐゴシック" charset="-128"/>
              </a:rPr>
              <a:t> aura alors toute son utilité 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49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488798490"/>
              </p:ext>
            </p:extLst>
          </p:nvPr>
        </p:nvGraphicFramePr>
        <p:xfrm>
          <a:off x="1523999" y="0"/>
          <a:ext cx="761458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149817" y="4561552"/>
            <a:ext cx="3816053" cy="2169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altLang="fr-FR" dirty="0">
                <a:ea typeface="ＭＳ Ｐゴシック" charset="-128"/>
              </a:rPr>
              <a:t>Sur 100 décès de femmes :</a:t>
            </a:r>
          </a:p>
          <a:p>
            <a:endParaRPr lang="fr-FR" altLang="fr-FR" dirty="0">
              <a:ea typeface="ＭＳ Ｐゴシック" charset="-128"/>
            </a:endParaRPr>
          </a:p>
          <a:p>
            <a:r>
              <a:rPr lang="fr-FR" altLang="fr-FR" dirty="0">
                <a:ea typeface="ＭＳ Ｐゴシック" charset="-128"/>
              </a:rPr>
              <a:t> 4 cas par cancer du sein, </a:t>
            </a:r>
          </a:p>
          <a:p>
            <a:r>
              <a:rPr lang="fr-FR" altLang="fr-FR" dirty="0">
                <a:ea typeface="ＭＳ Ｐゴシック" charset="-128"/>
              </a:rPr>
              <a:t>20 par autre cause de cancer, </a:t>
            </a:r>
          </a:p>
          <a:p>
            <a:r>
              <a:rPr lang="fr-FR" altLang="fr-FR" dirty="0">
                <a:ea typeface="ＭＳ Ｐゴシック" charset="-128"/>
              </a:rPr>
              <a:t>30 par maladie cardio-vasculaire.</a:t>
            </a:r>
          </a:p>
          <a:p>
            <a:r>
              <a:rPr lang="fr-FR" altLang="fr-FR" dirty="0">
                <a:ea typeface="ＭＳ Ｐゴシック" charset="-128"/>
              </a:rPr>
              <a:t> </a:t>
            </a:r>
          </a:p>
          <a:p>
            <a:r>
              <a:rPr lang="fr-FR" altLang="fr-FR" sz="900" dirty="0">
                <a:ea typeface="ＭＳ Ｐゴシック" charset="-128"/>
              </a:rPr>
              <a:t>(Réf : C.Hill,2014, IGR)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04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550414895"/>
              </p:ext>
            </p:extLst>
          </p:nvPr>
        </p:nvGraphicFramePr>
        <p:xfrm>
          <a:off x="676895" y="0"/>
          <a:ext cx="84616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31363" y="0"/>
            <a:ext cx="8375130" cy="15388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fr-FR" sz="2800" dirty="0"/>
              <a:t>                                        PROBLEME !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800" dirty="0"/>
              <a:t>La mammographie est un outil imparfait pour 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800" dirty="0"/>
              <a:t>                            dépistage systématique </a:t>
            </a:r>
          </a:p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32236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598327360"/>
              </p:ext>
            </p:extLst>
          </p:nvPr>
        </p:nvGraphicFramePr>
        <p:xfrm>
          <a:off x="5417" y="0"/>
          <a:ext cx="913316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31363" y="0"/>
            <a:ext cx="837513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fr-FR" sz="3200" dirty="0"/>
              <a:t>                          </a:t>
            </a:r>
            <a:r>
              <a:rPr lang="fr-FR" altLang="fr-FR" sz="3200" dirty="0">
                <a:ea typeface="ＭＳ Ｐゴシック" charset="-128"/>
              </a:rPr>
              <a:t>Les risques du dépistage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78131" y="4795897"/>
            <a:ext cx="5403272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Le cancer radio-</a:t>
            </a:r>
            <a:r>
              <a:rPr lang="en-GB" sz="2400" b="1" dirty="0" err="1">
                <a:solidFill>
                  <a:srgbClr val="FF0000"/>
                </a:solidFill>
              </a:rPr>
              <a:t>induit</a:t>
            </a:r>
            <a:r>
              <a:rPr lang="en-GB" sz="2400" b="1" dirty="0">
                <a:solidFill>
                  <a:srgbClr val="FF0000"/>
                </a:solidFill>
              </a:rPr>
              <a:t>, 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000" dirty="0" err="1"/>
              <a:t>augmente</a:t>
            </a:r>
            <a:r>
              <a:rPr lang="en-GB" sz="2000" dirty="0"/>
              <a:t> avec la </a:t>
            </a:r>
            <a:r>
              <a:rPr lang="en-GB" sz="2000" dirty="0" err="1"/>
              <a:t>précocité</a:t>
            </a:r>
            <a:r>
              <a:rPr lang="en-GB" sz="2000" dirty="0"/>
              <a:t> du </a:t>
            </a:r>
            <a:r>
              <a:rPr lang="en-GB" sz="2000" dirty="0" err="1"/>
              <a:t>dépistage</a:t>
            </a:r>
            <a:r>
              <a:rPr lang="en-GB" sz="2000" dirty="0"/>
              <a:t> </a:t>
            </a:r>
            <a:r>
              <a:rPr lang="en-GB" sz="2000" dirty="0" err="1"/>
              <a:t>dans</a:t>
            </a:r>
            <a:r>
              <a:rPr lang="en-GB" sz="2000" dirty="0"/>
              <a:t> la vie de la femme, le </a:t>
            </a:r>
            <a:r>
              <a:rPr lang="en-GB" sz="2000" dirty="0" err="1"/>
              <a:t>jeune</a:t>
            </a:r>
            <a:r>
              <a:rPr lang="en-GB" sz="2000" dirty="0"/>
              <a:t> </a:t>
            </a:r>
            <a:r>
              <a:rPr lang="en-GB" sz="2000" dirty="0" err="1"/>
              <a:t>âge</a:t>
            </a:r>
            <a:r>
              <a:rPr lang="en-GB" sz="2000" dirty="0"/>
              <a:t>,</a:t>
            </a:r>
          </a:p>
          <a:p>
            <a:r>
              <a:rPr lang="en-GB" sz="2000" dirty="0"/>
              <a:t>La </a:t>
            </a:r>
            <a:r>
              <a:rPr lang="en-GB" sz="2000" dirty="0" err="1"/>
              <a:t>multiplicité</a:t>
            </a:r>
            <a:r>
              <a:rPr lang="en-GB" sz="2000" dirty="0"/>
              <a:t> des </a:t>
            </a:r>
            <a:r>
              <a:rPr lang="en-GB" sz="2000" dirty="0" err="1"/>
              <a:t>examens</a:t>
            </a:r>
            <a:r>
              <a:rPr lang="en-GB" sz="2000" dirty="0"/>
              <a:t>, des clichés par </a:t>
            </a:r>
            <a:r>
              <a:rPr lang="en-GB" sz="2000" dirty="0" err="1"/>
              <a:t>examen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373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152438878"/>
              </p:ext>
            </p:extLst>
          </p:nvPr>
        </p:nvGraphicFramePr>
        <p:xfrm>
          <a:off x="1" y="0"/>
          <a:ext cx="913858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58231" y="164068"/>
            <a:ext cx="458414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/>
              <a:t>EXPLICATION du SURDIAGNOSTIC </a:t>
            </a:r>
            <a:r>
              <a:rPr lang="fr-FR" sz="1000" baseline="30000" dirty="0"/>
              <a:t>6,7,8</a:t>
            </a:r>
            <a:endParaRPr lang="fr-FR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121067867"/>
              </p:ext>
            </p:extLst>
          </p:nvPr>
        </p:nvGraphicFramePr>
        <p:xfrm>
          <a:off x="1523999" y="0"/>
          <a:ext cx="761458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601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DCCF3C-8385-1B40-AD51-95D21DFB0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90" y="0"/>
            <a:ext cx="7775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3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Espace réservé du contenu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38" y="85725"/>
            <a:ext cx="7945437" cy="3500438"/>
          </a:xfrm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5058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675063"/>
            <a:ext cx="7943850" cy="3182937"/>
          </a:xfrm>
          <a:ln w="76200">
            <a:solidFill>
              <a:srgbClr val="F24144"/>
            </a:solidFill>
            <a:miter lim="800000"/>
            <a:headEnd/>
            <a:tailEnd/>
          </a:ln>
        </p:spPr>
      </p:pic>
      <p:sp>
        <p:nvSpPr>
          <p:cNvPr id="45059" name="ZoneTexte 12"/>
          <p:cNvSpPr txBox="1">
            <a:spLocks noChangeArrowheads="1"/>
          </p:cNvSpPr>
          <p:nvPr/>
        </p:nvSpPr>
        <p:spPr bwMode="auto">
          <a:xfrm>
            <a:off x="4416425" y="520700"/>
            <a:ext cx="1736725" cy="400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cancer rapide</a:t>
            </a:r>
          </a:p>
        </p:txBody>
      </p:sp>
      <p:sp>
        <p:nvSpPr>
          <p:cNvPr id="45060" name="ZoneTexte 13"/>
          <p:cNvSpPr txBox="1">
            <a:spLocks noChangeArrowheads="1"/>
          </p:cNvSpPr>
          <p:nvPr/>
        </p:nvSpPr>
        <p:spPr bwMode="auto">
          <a:xfrm>
            <a:off x="7000875" y="920750"/>
            <a:ext cx="143827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cancer lent</a:t>
            </a:r>
          </a:p>
        </p:txBody>
      </p:sp>
      <p:sp>
        <p:nvSpPr>
          <p:cNvPr id="45061" name="ZoneTexte 14"/>
          <p:cNvSpPr txBox="1">
            <a:spLocks noChangeArrowheads="1"/>
          </p:cNvSpPr>
          <p:nvPr/>
        </p:nvSpPr>
        <p:spPr bwMode="auto">
          <a:xfrm>
            <a:off x="6819900" y="1941513"/>
            <a:ext cx="1935163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cancer très lent</a:t>
            </a:r>
          </a:p>
        </p:txBody>
      </p:sp>
      <p:sp>
        <p:nvSpPr>
          <p:cNvPr id="45062" name="ZoneTexte 15"/>
          <p:cNvSpPr txBox="1">
            <a:spLocks noChangeArrowheads="1"/>
          </p:cNvSpPr>
          <p:nvPr/>
        </p:nvSpPr>
        <p:spPr bwMode="auto">
          <a:xfrm>
            <a:off x="7000875" y="2563813"/>
            <a:ext cx="2006600" cy="400050"/>
          </a:xfrm>
          <a:prstGeom prst="rect">
            <a:avLst/>
          </a:prstGeom>
          <a:solidFill>
            <a:srgbClr val="F8F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cancer stagnant</a:t>
            </a:r>
          </a:p>
        </p:txBody>
      </p:sp>
      <p:sp>
        <p:nvSpPr>
          <p:cNvPr id="45063" name="ZoneTexte 16"/>
          <p:cNvSpPr txBox="1">
            <a:spLocks noChangeArrowheads="1"/>
          </p:cNvSpPr>
          <p:nvPr/>
        </p:nvSpPr>
        <p:spPr bwMode="auto">
          <a:xfrm>
            <a:off x="4221163" y="3186113"/>
            <a:ext cx="2420937" cy="400050"/>
          </a:xfrm>
          <a:prstGeom prst="rect">
            <a:avLst/>
          </a:prstGeom>
          <a:solidFill>
            <a:srgbClr val="F1F8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cancer qui disparaît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619250" y="4086225"/>
            <a:ext cx="5808663" cy="16319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/>
              <a:t>Ces trois dernières formes de cancer n’entraînent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fr-FR" sz="2000" dirty="0"/>
              <a:t>Ni tumeur palpable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fr-FR" sz="2000" dirty="0"/>
              <a:t>Ni douleur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fr-FR" sz="2000" dirty="0"/>
              <a:t>Ni métastase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fr-FR" sz="2000" dirty="0"/>
              <a:t>Ne provoquent pas la mort</a:t>
            </a:r>
          </a:p>
        </p:txBody>
      </p:sp>
      <p:sp>
        <p:nvSpPr>
          <p:cNvPr id="45065" name="ZoneTexte 1"/>
          <p:cNvSpPr txBox="1">
            <a:spLocks noChangeArrowheads="1"/>
          </p:cNvSpPr>
          <p:nvPr/>
        </p:nvSpPr>
        <p:spPr bwMode="auto">
          <a:xfrm>
            <a:off x="1368425" y="279400"/>
            <a:ext cx="2316163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Différents modèles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de croissance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des tumeurs</a:t>
            </a:r>
          </a:p>
        </p:txBody>
      </p:sp>
    </p:spTree>
    <p:extLst>
      <p:ext uri="{BB962C8B-B14F-4D97-AF65-F5344CB8AC3E}">
        <p14:creationId xmlns:p14="http://schemas.microsoft.com/office/powerpoint/2010/main" val="1015030138"/>
      </p:ext>
    </p:extLst>
  </p:cSld>
  <p:clrMapOvr>
    <a:masterClrMapping/>
  </p:clrMapOvr>
</p:sld>
</file>

<file path=ppt/theme/theme1.xml><?xml version="1.0" encoding="utf-8"?>
<a:theme xmlns:a="http://schemas.openxmlformats.org/drawingml/2006/main" name="PPT INCA. - V3 -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INCA. - V3 -.thmx</Template>
  <TotalTime>1802</TotalTime>
  <Words>1339</Words>
  <Application>Microsoft Macintosh PowerPoint</Application>
  <PresentationFormat>Affichage à l'écran (4:3)</PresentationFormat>
  <Paragraphs>196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Calibri</vt:lpstr>
      <vt:lpstr>Symbol</vt:lpstr>
      <vt:lpstr>Wingdings</vt:lpstr>
      <vt:lpstr>PPT INCA. - V3 -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Conséquences du surdiagnostic</vt:lpstr>
      <vt:lpstr>mastectomies (ablations du sein), rapportées à l’incidence, ne diminuent pas. </vt:lpstr>
      <vt:lpstr>Présentation PowerPoint</vt:lpstr>
      <vt:lpstr> Quelques cas cliniques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BOUR Cécile</dc:creator>
  <cp:lastModifiedBy>cécile Bour</cp:lastModifiedBy>
  <cp:revision>140</cp:revision>
  <cp:lastPrinted>2019-05-20T15:03:22Z</cp:lastPrinted>
  <dcterms:created xsi:type="dcterms:W3CDTF">2016-01-22T21:18:50Z</dcterms:created>
  <dcterms:modified xsi:type="dcterms:W3CDTF">2019-05-20T15:03:35Z</dcterms:modified>
</cp:coreProperties>
</file>