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7" r:id="rId1"/>
  </p:sldMasterIdLst>
  <p:sldIdLst>
    <p:sldId id="256" r:id="rId2"/>
    <p:sldId id="257" r:id="rId3"/>
    <p:sldId id="258" r:id="rId4"/>
    <p:sldId id="259" r:id="rId5"/>
    <p:sldId id="267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5FFD4"/>
    <a:srgbClr val="F5FF86"/>
    <a:srgbClr val="E15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68"/>
    <p:restoredTop sz="91680" autoAdjust="0"/>
  </p:normalViewPr>
  <p:slideViewPr>
    <p:cSldViewPr snapToGrid="0" snapToObjects="1">
      <p:cViewPr varScale="1">
        <p:scale>
          <a:sx n="113" d="100"/>
          <a:sy n="113" d="100"/>
        </p:scale>
        <p:origin x="18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CEF11-8ACE-D54D-93DA-24B9C97B9881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8BE1CB8-3849-7746-88A3-81EA3E716CAC}">
      <dgm:prSet phldrT="[Texte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fr-FR" dirty="0">
              <a:solidFill>
                <a:schemeClr val="tx1"/>
              </a:solidFill>
            </a:rPr>
            <a:t>Vérifier si, en France, la généralisation du dépistage organisé des cancers du sein s’est accompagnée d’une diminution des interventions les plus mutilantes, les mastectomies totales.</a:t>
          </a:r>
        </a:p>
      </dgm:t>
    </dgm:pt>
    <dgm:pt modelId="{D76929AD-6A81-2E48-B6A7-B0676508A921}" type="parTrans" cxnId="{51212728-9C91-1943-A004-54186424BD6E}">
      <dgm:prSet/>
      <dgm:spPr/>
      <dgm:t>
        <a:bodyPr/>
        <a:lstStyle/>
        <a:p>
          <a:endParaRPr lang="fr-FR"/>
        </a:p>
      </dgm:t>
    </dgm:pt>
    <dgm:pt modelId="{4012F520-64D9-0243-BE47-BDCA3F4DE8FE}" type="sibTrans" cxnId="{51212728-9C91-1943-A004-54186424BD6E}">
      <dgm:prSet/>
      <dgm:spPr/>
      <dgm:t>
        <a:bodyPr/>
        <a:lstStyle/>
        <a:p>
          <a:endParaRPr lang="fr-FR"/>
        </a:p>
      </dgm:t>
    </dgm:pt>
    <dgm:pt modelId="{B42EE6FA-6BB9-DB4C-847E-1FAE3806A7D1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fr-FR" sz="2400" dirty="0">
              <a:solidFill>
                <a:schemeClr val="tx1"/>
              </a:solidFill>
            </a:rPr>
            <a:t>Un des arguments mis en avant par ses partisans serait une diminution des traitements lourds, rendue possible par des diagnostics de lésions plus petites. </a:t>
          </a:r>
        </a:p>
      </dgm:t>
    </dgm:pt>
    <dgm:pt modelId="{991232A2-4790-6142-8DF7-2F5A74A65A37}" type="parTrans" cxnId="{64F329C8-FBE6-9546-A05A-1BCFEA164633}">
      <dgm:prSet/>
      <dgm:spPr/>
      <dgm:t>
        <a:bodyPr/>
        <a:lstStyle/>
        <a:p>
          <a:endParaRPr lang="fr-FR"/>
        </a:p>
      </dgm:t>
    </dgm:pt>
    <dgm:pt modelId="{A356E405-24D7-0F4E-B4AE-3EA4AE73A2E2}" type="sibTrans" cxnId="{64F329C8-FBE6-9546-A05A-1BCFEA164633}">
      <dgm:prSet/>
      <dgm:spPr/>
      <dgm:t>
        <a:bodyPr/>
        <a:lstStyle/>
        <a:p>
          <a:endParaRPr lang="fr-FR"/>
        </a:p>
      </dgm:t>
    </dgm:pt>
    <dgm:pt modelId="{F783B441-7A56-4F48-B8E9-7B3BDF50EA10}">
      <dgm:prSet phldrT="[Texte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sz="2400" dirty="0"/>
            <a:t>Ce postulat n'a pas été évalué en France.</a:t>
          </a:r>
          <a:endParaRPr lang="fr-FR" sz="2400" dirty="0">
            <a:solidFill>
              <a:schemeClr val="tx1"/>
            </a:solidFill>
          </a:endParaRPr>
        </a:p>
      </dgm:t>
    </dgm:pt>
    <dgm:pt modelId="{708F5F25-3218-5B47-9E83-187F94E74882}" type="parTrans" cxnId="{3B836609-E34D-6D45-8F31-DA46B5EBC417}">
      <dgm:prSet/>
      <dgm:spPr/>
      <dgm:t>
        <a:bodyPr/>
        <a:lstStyle/>
        <a:p>
          <a:endParaRPr lang="fr-FR"/>
        </a:p>
      </dgm:t>
    </dgm:pt>
    <dgm:pt modelId="{1A90597E-C920-F141-8751-C9414932ED14}" type="sibTrans" cxnId="{3B836609-E34D-6D45-8F31-DA46B5EBC417}">
      <dgm:prSet/>
      <dgm:spPr/>
      <dgm:t>
        <a:bodyPr/>
        <a:lstStyle/>
        <a:p>
          <a:endParaRPr lang="fr-FR"/>
        </a:p>
      </dgm:t>
    </dgm:pt>
    <dgm:pt modelId="{8D5EF8D2-38C4-D44F-B67E-9321AF4E47F3}" type="pres">
      <dgm:prSet presAssocID="{166CEF11-8ACE-D54D-93DA-24B9C97B9881}" presName="Name0" presStyleCnt="0">
        <dgm:presLayoutVars>
          <dgm:dir/>
          <dgm:resizeHandles val="exact"/>
        </dgm:presLayoutVars>
      </dgm:prSet>
      <dgm:spPr/>
    </dgm:pt>
    <dgm:pt modelId="{0D2F38E6-7E3A-1349-81DA-1AA5CAD21776}" type="pres">
      <dgm:prSet presAssocID="{B8BE1CB8-3849-7746-88A3-81EA3E716CAC}" presName="node" presStyleLbl="node1" presStyleIdx="0" presStyleCnt="3">
        <dgm:presLayoutVars>
          <dgm:bulletEnabled val="1"/>
        </dgm:presLayoutVars>
      </dgm:prSet>
      <dgm:spPr/>
    </dgm:pt>
    <dgm:pt modelId="{62120980-A9D5-FB49-95BA-3809B794C697}" type="pres">
      <dgm:prSet presAssocID="{4012F520-64D9-0243-BE47-BDCA3F4DE8FE}" presName="sibTrans" presStyleCnt="0"/>
      <dgm:spPr/>
    </dgm:pt>
    <dgm:pt modelId="{E80E5A0B-AB36-EA40-A849-9186CBADB255}" type="pres">
      <dgm:prSet presAssocID="{B42EE6FA-6BB9-DB4C-847E-1FAE3806A7D1}" presName="node" presStyleLbl="node1" presStyleIdx="1" presStyleCnt="3">
        <dgm:presLayoutVars>
          <dgm:bulletEnabled val="1"/>
        </dgm:presLayoutVars>
      </dgm:prSet>
      <dgm:spPr/>
    </dgm:pt>
    <dgm:pt modelId="{AC6C3010-5F5E-3E45-9D12-CDBD6B4AE441}" type="pres">
      <dgm:prSet presAssocID="{A356E405-24D7-0F4E-B4AE-3EA4AE73A2E2}" presName="sibTrans" presStyleCnt="0"/>
      <dgm:spPr/>
    </dgm:pt>
    <dgm:pt modelId="{F5C08CAC-80D0-2248-9E1C-CA3F45E5716F}" type="pres">
      <dgm:prSet presAssocID="{F783B441-7A56-4F48-B8E9-7B3BDF50EA10}" presName="node" presStyleLbl="node1" presStyleIdx="2" presStyleCnt="3">
        <dgm:presLayoutVars>
          <dgm:bulletEnabled val="1"/>
        </dgm:presLayoutVars>
      </dgm:prSet>
      <dgm:spPr/>
    </dgm:pt>
  </dgm:ptLst>
  <dgm:cxnLst>
    <dgm:cxn modelId="{85812305-6C32-9541-81E5-D1A3A0A1CF18}" type="presOf" srcId="{B8BE1CB8-3849-7746-88A3-81EA3E716CAC}" destId="{0D2F38E6-7E3A-1349-81DA-1AA5CAD21776}" srcOrd="0" destOrd="0" presId="urn:microsoft.com/office/officeart/2005/8/layout/hList6"/>
    <dgm:cxn modelId="{3B836609-E34D-6D45-8F31-DA46B5EBC417}" srcId="{166CEF11-8ACE-D54D-93DA-24B9C97B9881}" destId="{F783B441-7A56-4F48-B8E9-7B3BDF50EA10}" srcOrd="2" destOrd="0" parTransId="{708F5F25-3218-5B47-9E83-187F94E74882}" sibTransId="{1A90597E-C920-F141-8751-C9414932ED14}"/>
    <dgm:cxn modelId="{51212728-9C91-1943-A004-54186424BD6E}" srcId="{166CEF11-8ACE-D54D-93DA-24B9C97B9881}" destId="{B8BE1CB8-3849-7746-88A3-81EA3E716CAC}" srcOrd="0" destOrd="0" parTransId="{D76929AD-6A81-2E48-B6A7-B0676508A921}" sibTransId="{4012F520-64D9-0243-BE47-BDCA3F4DE8FE}"/>
    <dgm:cxn modelId="{58782B3B-DE27-564E-90B7-D4BDCF904C89}" type="presOf" srcId="{F783B441-7A56-4F48-B8E9-7B3BDF50EA10}" destId="{F5C08CAC-80D0-2248-9E1C-CA3F45E5716F}" srcOrd="0" destOrd="0" presId="urn:microsoft.com/office/officeart/2005/8/layout/hList6"/>
    <dgm:cxn modelId="{5F900897-E105-6249-90DD-D83FE99BE4E6}" type="presOf" srcId="{B42EE6FA-6BB9-DB4C-847E-1FAE3806A7D1}" destId="{E80E5A0B-AB36-EA40-A849-9186CBADB255}" srcOrd="0" destOrd="0" presId="urn:microsoft.com/office/officeart/2005/8/layout/hList6"/>
    <dgm:cxn modelId="{08C91FC3-46EA-E145-B1C7-BD6F44E3E33D}" type="presOf" srcId="{166CEF11-8ACE-D54D-93DA-24B9C97B9881}" destId="{8D5EF8D2-38C4-D44F-B67E-9321AF4E47F3}" srcOrd="0" destOrd="0" presId="urn:microsoft.com/office/officeart/2005/8/layout/hList6"/>
    <dgm:cxn modelId="{64F329C8-FBE6-9546-A05A-1BCFEA164633}" srcId="{166CEF11-8ACE-D54D-93DA-24B9C97B9881}" destId="{B42EE6FA-6BB9-DB4C-847E-1FAE3806A7D1}" srcOrd="1" destOrd="0" parTransId="{991232A2-4790-6142-8DF7-2F5A74A65A37}" sibTransId="{A356E405-24D7-0F4E-B4AE-3EA4AE73A2E2}"/>
    <dgm:cxn modelId="{CA058ECB-99CF-7243-8F34-4C53F979C247}" type="presParOf" srcId="{8D5EF8D2-38C4-D44F-B67E-9321AF4E47F3}" destId="{0D2F38E6-7E3A-1349-81DA-1AA5CAD21776}" srcOrd="0" destOrd="0" presId="urn:microsoft.com/office/officeart/2005/8/layout/hList6"/>
    <dgm:cxn modelId="{436A1FB6-936C-0C4F-B67B-397152360DB4}" type="presParOf" srcId="{8D5EF8D2-38C4-D44F-B67E-9321AF4E47F3}" destId="{62120980-A9D5-FB49-95BA-3809B794C697}" srcOrd="1" destOrd="0" presId="urn:microsoft.com/office/officeart/2005/8/layout/hList6"/>
    <dgm:cxn modelId="{FD16F8E2-ECFA-694E-A7B3-855BB6566296}" type="presParOf" srcId="{8D5EF8D2-38C4-D44F-B67E-9321AF4E47F3}" destId="{E80E5A0B-AB36-EA40-A849-9186CBADB255}" srcOrd="2" destOrd="0" presId="urn:microsoft.com/office/officeart/2005/8/layout/hList6"/>
    <dgm:cxn modelId="{C31F3DE7-C31E-F741-A356-2DDD6F912057}" type="presParOf" srcId="{8D5EF8D2-38C4-D44F-B67E-9321AF4E47F3}" destId="{AC6C3010-5F5E-3E45-9D12-CDBD6B4AE441}" srcOrd="3" destOrd="0" presId="urn:microsoft.com/office/officeart/2005/8/layout/hList6"/>
    <dgm:cxn modelId="{6A1B9C7A-9D71-2645-8153-4E7B73E96F50}" type="presParOf" srcId="{8D5EF8D2-38C4-D44F-B67E-9321AF4E47F3}" destId="{F5C08CAC-80D0-2248-9E1C-CA3F45E5716F}" srcOrd="4" destOrd="0" presId="urn:microsoft.com/office/officeart/2005/8/layout/hList6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11F12F-2562-9047-9990-1D6AFF5ABDB4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6E8687-F335-7344-9707-F5926D66A797}">
      <dgm:prSet phldrT="[Texte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fr-FR" sz="2200" dirty="0">
              <a:solidFill>
                <a:schemeClr val="tx1"/>
              </a:solidFill>
            </a:rPr>
            <a:t>Le nombre annuel de mastectomies totales est estimé à partir du PMSI sur les </a:t>
          </a:r>
          <a:r>
            <a:rPr lang="fr-FR" sz="2200" dirty="0" err="1">
              <a:solidFill>
                <a:schemeClr val="tx1"/>
              </a:solidFill>
            </a:rPr>
            <a:t>séjours</a:t>
          </a:r>
          <a:r>
            <a:rPr lang="fr-FR" sz="2200" dirty="0">
              <a:solidFill>
                <a:schemeClr val="tx1"/>
              </a:solidFill>
            </a:rPr>
            <a:t> </a:t>
          </a:r>
          <a:r>
            <a:rPr lang="fr-FR" sz="2200" dirty="0" err="1">
              <a:solidFill>
                <a:schemeClr val="tx1"/>
              </a:solidFill>
            </a:rPr>
            <a:t>classés</a:t>
          </a:r>
          <a:r>
            <a:rPr lang="fr-FR" sz="2200" dirty="0">
              <a:solidFill>
                <a:schemeClr val="tx1"/>
              </a:solidFill>
            </a:rPr>
            <a:t> dans la racine de GHM 09C04 "Mastectomies totales pour tumeur maligne". </a:t>
          </a:r>
        </a:p>
      </dgm:t>
    </dgm:pt>
    <dgm:pt modelId="{CB765D4D-A166-0E42-8AFA-8A08A05504A5}" type="parTrans" cxnId="{318FBD05-0E66-3047-A24E-0E57F578D2C8}">
      <dgm:prSet/>
      <dgm:spPr/>
      <dgm:t>
        <a:bodyPr/>
        <a:lstStyle/>
        <a:p>
          <a:endParaRPr lang="fr-FR"/>
        </a:p>
      </dgm:t>
    </dgm:pt>
    <dgm:pt modelId="{B21D4C2F-A2C8-4A41-8807-D0AB99CAD553}" type="sibTrans" cxnId="{318FBD05-0E66-3047-A24E-0E57F578D2C8}">
      <dgm:prSet/>
      <dgm:spPr/>
      <dgm:t>
        <a:bodyPr/>
        <a:lstStyle/>
        <a:p>
          <a:endParaRPr lang="fr-FR"/>
        </a:p>
      </dgm:t>
    </dgm:pt>
    <dgm:pt modelId="{9D839AF6-C525-CD45-B171-E08188AA0AFF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 rtl="0">
            <a:spcAft>
              <a:spcPts val="240"/>
            </a:spcAft>
          </a:pPr>
          <a:r>
            <a:rPr lang="fr-FR" sz="2000" dirty="0">
              <a:solidFill>
                <a:schemeClr val="tx1"/>
              </a:solidFill>
            </a:rPr>
            <a:t>Ce nombre de </a:t>
          </a:r>
        </a:p>
        <a:p>
          <a:pPr algn="l" rtl="0">
            <a:spcAft>
              <a:spcPts val="240"/>
            </a:spcAft>
          </a:pPr>
          <a:r>
            <a:rPr lang="fr-FR" sz="2000" dirty="0" err="1">
              <a:solidFill>
                <a:schemeClr val="tx1"/>
              </a:solidFill>
            </a:rPr>
            <a:t>séjours</a:t>
          </a:r>
          <a:r>
            <a:rPr lang="fr-FR" sz="2000" dirty="0">
              <a:solidFill>
                <a:schemeClr val="tx1"/>
              </a:solidFill>
            </a:rPr>
            <a:t> a </a:t>
          </a:r>
          <a:r>
            <a:rPr lang="fr-FR" sz="2000" dirty="0" err="1">
              <a:solidFill>
                <a:schemeClr val="tx1"/>
              </a:solidFill>
            </a:rPr>
            <a:t>éte</a:t>
          </a:r>
          <a:r>
            <a:rPr lang="fr-FR" sz="2000" dirty="0">
              <a:solidFill>
                <a:schemeClr val="tx1"/>
              </a:solidFill>
            </a:rPr>
            <a:t>́ extrait, </a:t>
          </a:r>
          <a:r>
            <a:rPr lang="fr-FR" sz="2000" dirty="0" err="1">
              <a:solidFill>
                <a:schemeClr val="tx1"/>
              </a:solidFill>
            </a:rPr>
            <a:t>année</a:t>
          </a:r>
          <a:r>
            <a:rPr lang="fr-FR" sz="2000" dirty="0">
              <a:solidFill>
                <a:schemeClr val="tx1"/>
              </a:solidFill>
            </a:rPr>
            <a:t> par </a:t>
          </a:r>
          <a:r>
            <a:rPr lang="fr-FR" sz="2000" dirty="0" err="1">
              <a:solidFill>
                <a:schemeClr val="tx1"/>
              </a:solidFill>
            </a:rPr>
            <a:t>année</a:t>
          </a:r>
          <a:r>
            <a:rPr lang="fr-FR" sz="2000" dirty="0">
              <a:solidFill>
                <a:schemeClr val="tx1"/>
              </a:solidFill>
            </a:rPr>
            <a:t>, à partir de la plate-forme </a:t>
          </a:r>
          <a:r>
            <a:rPr lang="fr-FR" sz="2000" dirty="0" err="1">
              <a:solidFill>
                <a:schemeClr val="tx1"/>
              </a:solidFill>
            </a:rPr>
            <a:t>ScanSante</a:t>
          </a:r>
          <a:r>
            <a:rPr lang="fr-FR" sz="2000" dirty="0">
              <a:solidFill>
                <a:schemeClr val="tx1"/>
              </a:solidFill>
            </a:rPr>
            <a:t>́ restituant les  </a:t>
          </a:r>
          <a:r>
            <a:rPr lang="fr-FR" sz="2000" dirty="0" err="1">
              <a:solidFill>
                <a:schemeClr val="tx1"/>
              </a:solidFill>
            </a:rPr>
            <a:t>données</a:t>
          </a:r>
          <a:r>
            <a:rPr lang="fr-FR" sz="2000" dirty="0">
              <a:solidFill>
                <a:schemeClr val="tx1"/>
              </a:solidFill>
            </a:rPr>
            <a:t> du PMSI (</a:t>
          </a:r>
          <a:r>
            <a:rPr lang="fr-FR" sz="2000" dirty="0" err="1">
              <a:solidFill>
                <a:schemeClr val="tx1"/>
              </a:solidFill>
            </a:rPr>
            <a:t>www.scansante.fr</a:t>
          </a:r>
          <a:r>
            <a:rPr lang="fr-FR" sz="2000" dirty="0">
              <a:solidFill>
                <a:schemeClr val="tx1"/>
              </a:solidFill>
            </a:rPr>
            <a:t>). </a:t>
          </a:r>
        </a:p>
        <a:p>
          <a:pPr algn="l">
            <a:spcAft>
              <a:spcPts val="240"/>
            </a:spcAft>
          </a:pPr>
          <a:r>
            <a:rPr lang="fr-FR" sz="2000" dirty="0">
              <a:solidFill>
                <a:schemeClr val="tx1"/>
              </a:solidFill>
            </a:rPr>
            <a:t>L'</a:t>
          </a:r>
          <a:r>
            <a:rPr lang="fr-FR" sz="2000" dirty="0" err="1">
              <a:solidFill>
                <a:schemeClr val="tx1"/>
              </a:solidFill>
            </a:rPr>
            <a:t>étude</a:t>
          </a:r>
          <a:r>
            <a:rPr lang="fr-FR" sz="2000" dirty="0">
              <a:solidFill>
                <a:schemeClr val="tx1"/>
              </a:solidFill>
            </a:rPr>
            <a:t> a porté sur la </a:t>
          </a:r>
          <a:r>
            <a:rPr lang="fr-FR" sz="2000" dirty="0" err="1">
              <a:solidFill>
                <a:schemeClr val="tx1"/>
              </a:solidFill>
            </a:rPr>
            <a:t>période</a:t>
          </a:r>
          <a:r>
            <a:rPr lang="fr-FR" sz="2000" dirty="0">
              <a:solidFill>
                <a:schemeClr val="tx1"/>
              </a:solidFill>
            </a:rPr>
            <a:t> 2000-2016. </a:t>
          </a:r>
        </a:p>
      </dgm:t>
    </dgm:pt>
    <dgm:pt modelId="{F46D672F-E0AA-0F4B-BFF7-99973030B52A}" type="parTrans" cxnId="{33EBAA59-C9ED-2243-BDCC-55874BD408B4}">
      <dgm:prSet/>
      <dgm:spPr/>
      <dgm:t>
        <a:bodyPr/>
        <a:lstStyle/>
        <a:p>
          <a:endParaRPr lang="fr-FR"/>
        </a:p>
      </dgm:t>
    </dgm:pt>
    <dgm:pt modelId="{69A0A6F3-789A-F14E-A4F8-B3ABC6D5684A}" type="sibTrans" cxnId="{33EBAA59-C9ED-2243-BDCC-55874BD408B4}">
      <dgm:prSet/>
      <dgm:spPr/>
      <dgm:t>
        <a:bodyPr/>
        <a:lstStyle/>
        <a:p>
          <a:endParaRPr lang="fr-FR"/>
        </a:p>
      </dgm:t>
    </dgm:pt>
    <dgm:pt modelId="{EAAC8280-AF92-B244-A33E-85639869E863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fr-FR" dirty="0" err="1"/>
            <a:t>Grâce</a:t>
          </a:r>
          <a:r>
            <a:rPr lang="fr-FR" dirty="0"/>
            <a:t> aux </a:t>
          </a:r>
          <a:r>
            <a:rPr lang="fr-FR" dirty="0" err="1"/>
            <a:t>données</a:t>
          </a:r>
          <a:r>
            <a:rPr lang="fr-FR" dirty="0"/>
            <a:t> </a:t>
          </a:r>
          <a:r>
            <a:rPr lang="fr-FR" dirty="0">
              <a:solidFill>
                <a:srgbClr val="FF0000"/>
              </a:solidFill>
            </a:rPr>
            <a:t>d'incidence </a:t>
          </a:r>
          <a:r>
            <a:rPr lang="fr-FR" dirty="0"/>
            <a:t>des cancers du sein invasifs, disponibles pour 2000, 2005, 2010 et 2012 sur le site de l'INVS, on calcule les ratios nombre de mastectomies totales pour 1000 nouveaux cancers. </a:t>
          </a:r>
        </a:p>
      </dgm:t>
    </dgm:pt>
    <dgm:pt modelId="{8EE4C9C4-F347-E043-9853-17DDE22730DF}" type="parTrans" cxnId="{740B2C79-67E4-0247-BB6F-887977983A14}">
      <dgm:prSet/>
      <dgm:spPr/>
      <dgm:t>
        <a:bodyPr/>
        <a:lstStyle/>
        <a:p>
          <a:endParaRPr lang="fr-FR"/>
        </a:p>
      </dgm:t>
    </dgm:pt>
    <dgm:pt modelId="{73A68EA7-34EF-7946-84AF-E9D7BCC3C2C4}" type="sibTrans" cxnId="{740B2C79-67E4-0247-BB6F-887977983A14}">
      <dgm:prSet/>
      <dgm:spPr/>
      <dgm:t>
        <a:bodyPr/>
        <a:lstStyle/>
        <a:p>
          <a:endParaRPr lang="fr-FR"/>
        </a:p>
      </dgm:t>
    </dgm:pt>
    <dgm:pt modelId="{55DE03D4-D63B-454F-9F11-D53B7E89EFD0}" type="pres">
      <dgm:prSet presAssocID="{B211F12F-2562-9047-9990-1D6AFF5ABDB4}" presName="Name0" presStyleCnt="0">
        <dgm:presLayoutVars>
          <dgm:dir/>
          <dgm:resizeHandles val="exact"/>
        </dgm:presLayoutVars>
      </dgm:prSet>
      <dgm:spPr/>
    </dgm:pt>
    <dgm:pt modelId="{9C2CB42D-0FB4-A74C-9B87-E720106FA7A9}" type="pres">
      <dgm:prSet presAssocID="{DF6E8687-F335-7344-9707-F5926D66A797}" presName="node" presStyleLbl="node1" presStyleIdx="0" presStyleCnt="3" custScaleX="127171" custLinFactNeighborX="-758" custLinFactNeighborY="0">
        <dgm:presLayoutVars>
          <dgm:bulletEnabled val="1"/>
        </dgm:presLayoutVars>
      </dgm:prSet>
      <dgm:spPr/>
    </dgm:pt>
    <dgm:pt modelId="{477202A0-BB74-104D-934D-1472FA3F81E8}" type="pres">
      <dgm:prSet presAssocID="{B21D4C2F-A2C8-4A41-8807-D0AB99CAD553}" presName="sibTrans" presStyleCnt="0"/>
      <dgm:spPr/>
    </dgm:pt>
    <dgm:pt modelId="{F5638F5E-F346-2244-BD03-A01962423905}" type="pres">
      <dgm:prSet presAssocID="{9D839AF6-C525-CD45-B171-E08188AA0AFF}" presName="node" presStyleLbl="node1" presStyleIdx="1" presStyleCnt="3" custScaleX="124129">
        <dgm:presLayoutVars>
          <dgm:bulletEnabled val="1"/>
        </dgm:presLayoutVars>
      </dgm:prSet>
      <dgm:spPr/>
    </dgm:pt>
    <dgm:pt modelId="{82F31865-A888-2546-ADC4-F997056C7C48}" type="pres">
      <dgm:prSet presAssocID="{69A0A6F3-789A-F14E-A4F8-B3ABC6D5684A}" presName="sibTrans" presStyleCnt="0"/>
      <dgm:spPr/>
    </dgm:pt>
    <dgm:pt modelId="{FE9E5015-7482-B546-80AC-7F77342FDD84}" type="pres">
      <dgm:prSet presAssocID="{EAAC8280-AF92-B244-A33E-85639869E863}" presName="node" presStyleLbl="node1" presStyleIdx="2" presStyleCnt="3" custScaleX="116917">
        <dgm:presLayoutVars>
          <dgm:bulletEnabled val="1"/>
        </dgm:presLayoutVars>
      </dgm:prSet>
      <dgm:spPr/>
    </dgm:pt>
  </dgm:ptLst>
  <dgm:cxnLst>
    <dgm:cxn modelId="{318FBD05-0E66-3047-A24E-0E57F578D2C8}" srcId="{B211F12F-2562-9047-9990-1D6AFF5ABDB4}" destId="{DF6E8687-F335-7344-9707-F5926D66A797}" srcOrd="0" destOrd="0" parTransId="{CB765D4D-A166-0E42-8AFA-8A08A05504A5}" sibTransId="{B21D4C2F-A2C8-4A41-8807-D0AB99CAD553}"/>
    <dgm:cxn modelId="{56DBA80B-6A2D-5A48-9D70-12F1FA25AB58}" type="presOf" srcId="{EAAC8280-AF92-B244-A33E-85639869E863}" destId="{FE9E5015-7482-B546-80AC-7F77342FDD84}" srcOrd="0" destOrd="0" presId="urn:microsoft.com/office/officeart/2005/8/layout/hList6"/>
    <dgm:cxn modelId="{216C9823-A1CB-E540-9240-87CFB3826664}" type="presOf" srcId="{9D839AF6-C525-CD45-B171-E08188AA0AFF}" destId="{F5638F5E-F346-2244-BD03-A01962423905}" srcOrd="0" destOrd="0" presId="urn:microsoft.com/office/officeart/2005/8/layout/hList6"/>
    <dgm:cxn modelId="{33EBAA59-C9ED-2243-BDCC-55874BD408B4}" srcId="{B211F12F-2562-9047-9990-1D6AFF5ABDB4}" destId="{9D839AF6-C525-CD45-B171-E08188AA0AFF}" srcOrd="1" destOrd="0" parTransId="{F46D672F-E0AA-0F4B-BFF7-99973030B52A}" sibTransId="{69A0A6F3-789A-F14E-A4F8-B3ABC6D5684A}"/>
    <dgm:cxn modelId="{740B2C79-67E4-0247-BB6F-887977983A14}" srcId="{B211F12F-2562-9047-9990-1D6AFF5ABDB4}" destId="{EAAC8280-AF92-B244-A33E-85639869E863}" srcOrd="2" destOrd="0" parTransId="{8EE4C9C4-F347-E043-9853-17DDE22730DF}" sibTransId="{73A68EA7-34EF-7946-84AF-E9D7BCC3C2C4}"/>
    <dgm:cxn modelId="{F3A94D8B-1585-EA4D-B0DF-9B5C6C83928F}" type="presOf" srcId="{DF6E8687-F335-7344-9707-F5926D66A797}" destId="{9C2CB42D-0FB4-A74C-9B87-E720106FA7A9}" srcOrd="0" destOrd="0" presId="urn:microsoft.com/office/officeart/2005/8/layout/hList6"/>
    <dgm:cxn modelId="{BD7386EF-67CD-2E47-9747-C957D8DCEB9B}" type="presOf" srcId="{B211F12F-2562-9047-9990-1D6AFF5ABDB4}" destId="{55DE03D4-D63B-454F-9F11-D53B7E89EFD0}" srcOrd="0" destOrd="0" presId="urn:microsoft.com/office/officeart/2005/8/layout/hList6"/>
    <dgm:cxn modelId="{52C38E9D-DDFB-B24F-9FDE-DE9E03784EF2}" type="presParOf" srcId="{55DE03D4-D63B-454F-9F11-D53B7E89EFD0}" destId="{9C2CB42D-0FB4-A74C-9B87-E720106FA7A9}" srcOrd="0" destOrd="0" presId="urn:microsoft.com/office/officeart/2005/8/layout/hList6"/>
    <dgm:cxn modelId="{99692877-7BAD-4349-A19D-869D07F3DE41}" type="presParOf" srcId="{55DE03D4-D63B-454F-9F11-D53B7E89EFD0}" destId="{477202A0-BB74-104D-934D-1472FA3F81E8}" srcOrd="1" destOrd="0" presId="urn:microsoft.com/office/officeart/2005/8/layout/hList6"/>
    <dgm:cxn modelId="{40B62255-6E9A-1845-B981-4A6C20D46EFC}" type="presParOf" srcId="{55DE03D4-D63B-454F-9F11-D53B7E89EFD0}" destId="{F5638F5E-F346-2244-BD03-A01962423905}" srcOrd="2" destOrd="0" presId="urn:microsoft.com/office/officeart/2005/8/layout/hList6"/>
    <dgm:cxn modelId="{CC2A7822-4C6C-F544-9D01-6606F31902C6}" type="presParOf" srcId="{55DE03D4-D63B-454F-9F11-D53B7E89EFD0}" destId="{82F31865-A888-2546-ADC4-F997056C7C48}" srcOrd="3" destOrd="0" presId="urn:microsoft.com/office/officeart/2005/8/layout/hList6"/>
    <dgm:cxn modelId="{63677F71-3233-604C-AA23-187385BC4A9D}" type="presParOf" srcId="{55DE03D4-D63B-454F-9F11-D53B7E89EFD0}" destId="{FE9E5015-7482-B546-80AC-7F77342FDD84}" srcOrd="4" destOrd="0" presId="urn:microsoft.com/office/officeart/2005/8/layout/hList6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07F65C-A49F-B341-884B-ADED04509A80}" type="doc">
      <dgm:prSet loTypeId="urn:microsoft.com/office/officeart/2005/8/layout/venn2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217FF5E-91FD-C042-8234-B1EC42AFACF2}">
      <dgm:prSet phldrT="[Texte]" custT="1"/>
      <dgm:spPr/>
      <dgm:t>
        <a:bodyPr/>
        <a:lstStyle/>
        <a:p>
          <a:pPr rtl="0"/>
          <a:endParaRPr lang="fr-FR" sz="2400" dirty="0"/>
        </a:p>
      </dgm:t>
    </dgm:pt>
    <dgm:pt modelId="{59594EAC-938F-BF48-8742-7245CBE8D14F}" type="parTrans" cxnId="{BA323244-33B7-1242-8589-D297EB50C007}">
      <dgm:prSet/>
      <dgm:spPr/>
      <dgm:t>
        <a:bodyPr/>
        <a:lstStyle/>
        <a:p>
          <a:endParaRPr lang="fr-FR"/>
        </a:p>
      </dgm:t>
    </dgm:pt>
    <dgm:pt modelId="{055A255A-7ACE-A041-B931-D24624D13FAF}" type="sibTrans" cxnId="{BA323244-33B7-1242-8589-D297EB50C007}">
      <dgm:prSet/>
      <dgm:spPr/>
      <dgm:t>
        <a:bodyPr/>
        <a:lstStyle/>
        <a:p>
          <a:endParaRPr lang="fr-FR"/>
        </a:p>
      </dgm:t>
    </dgm:pt>
    <dgm:pt modelId="{29A33227-F23E-C243-BE7F-68F1A2625724}">
      <dgm:prSet phldrT="[Texte]" custT="1"/>
      <dgm:spPr/>
      <dgm:t>
        <a:bodyPr/>
        <a:lstStyle/>
        <a:p>
          <a:pPr rtl="0"/>
          <a:endParaRPr lang="fr-FR" sz="1800" dirty="0"/>
        </a:p>
      </dgm:t>
    </dgm:pt>
    <dgm:pt modelId="{3708D8E8-C3A6-6D41-9167-5474F406D2BE}" type="parTrans" cxnId="{00E01598-A86A-F44A-9EA1-9785C0E719CF}">
      <dgm:prSet/>
      <dgm:spPr/>
      <dgm:t>
        <a:bodyPr/>
        <a:lstStyle/>
        <a:p>
          <a:endParaRPr lang="fr-FR"/>
        </a:p>
      </dgm:t>
    </dgm:pt>
    <dgm:pt modelId="{5A284CD1-7A5E-F64F-A1C5-A232F3358626}" type="sibTrans" cxnId="{00E01598-A86A-F44A-9EA1-9785C0E719CF}">
      <dgm:prSet/>
      <dgm:spPr/>
      <dgm:t>
        <a:bodyPr/>
        <a:lstStyle/>
        <a:p>
          <a:endParaRPr lang="fr-FR"/>
        </a:p>
      </dgm:t>
    </dgm:pt>
    <dgm:pt modelId="{E21077B9-1BFE-9F46-AD78-A6F6631FCCFC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fr-FR" sz="2000" dirty="0"/>
        </a:p>
      </dgm:t>
    </dgm:pt>
    <dgm:pt modelId="{BDAAB733-0D88-F44E-825B-5E9808C7FDEE}" type="sibTrans" cxnId="{38D0EA98-A281-B24B-9742-33695D29DC0D}">
      <dgm:prSet/>
      <dgm:spPr/>
      <dgm:t>
        <a:bodyPr/>
        <a:lstStyle/>
        <a:p>
          <a:endParaRPr lang="fr-FR"/>
        </a:p>
      </dgm:t>
    </dgm:pt>
    <dgm:pt modelId="{139C2CCE-8543-8449-A093-B3A2DCBCD378}" type="parTrans" cxnId="{38D0EA98-A281-B24B-9742-33695D29DC0D}">
      <dgm:prSet/>
      <dgm:spPr/>
      <dgm:t>
        <a:bodyPr/>
        <a:lstStyle/>
        <a:p>
          <a:endParaRPr lang="fr-FR"/>
        </a:p>
      </dgm:t>
    </dgm:pt>
    <dgm:pt modelId="{8B2E14E2-B907-0B43-9488-1C56B9DE36DC}">
      <dgm:prSet phldrT="[Texte]" custT="1"/>
      <dgm:spPr/>
      <dgm:t>
        <a:bodyPr/>
        <a:lstStyle/>
        <a:p>
          <a:endParaRPr lang="fr-FR" sz="2000" dirty="0"/>
        </a:p>
      </dgm:t>
    </dgm:pt>
    <dgm:pt modelId="{151E341C-D9D9-6F4F-9191-305B1DAA9D95}" type="sibTrans" cxnId="{9ACA14E9-8FAB-4949-B562-A97BF87FEE1A}">
      <dgm:prSet/>
      <dgm:spPr/>
      <dgm:t>
        <a:bodyPr/>
        <a:lstStyle/>
        <a:p>
          <a:endParaRPr lang="fr-FR"/>
        </a:p>
      </dgm:t>
    </dgm:pt>
    <dgm:pt modelId="{AD010CCC-9F57-1C4C-8C3E-9A60893E4A06}" type="parTrans" cxnId="{9ACA14E9-8FAB-4949-B562-A97BF87FEE1A}">
      <dgm:prSet/>
      <dgm:spPr/>
      <dgm:t>
        <a:bodyPr/>
        <a:lstStyle/>
        <a:p>
          <a:endParaRPr lang="fr-FR"/>
        </a:p>
      </dgm:t>
    </dgm:pt>
    <dgm:pt modelId="{69CB0164-7087-EE48-AFBC-CAA2E01D8E1D}" type="pres">
      <dgm:prSet presAssocID="{A807F65C-A49F-B341-884B-ADED04509A80}" presName="Name0" presStyleCnt="0">
        <dgm:presLayoutVars>
          <dgm:chMax val="7"/>
          <dgm:resizeHandles val="exact"/>
        </dgm:presLayoutVars>
      </dgm:prSet>
      <dgm:spPr/>
    </dgm:pt>
    <dgm:pt modelId="{03FA9E6B-0DCC-1847-9B1C-17879412748C}" type="pres">
      <dgm:prSet presAssocID="{A807F65C-A49F-B341-884B-ADED04509A80}" presName="comp1" presStyleCnt="0"/>
      <dgm:spPr/>
    </dgm:pt>
    <dgm:pt modelId="{EA7272B0-2228-DD40-8D2F-E5BA2B8B12B1}" type="pres">
      <dgm:prSet presAssocID="{A807F65C-A49F-B341-884B-ADED04509A80}" presName="circle1" presStyleLbl="node1" presStyleIdx="0" presStyleCnt="4" custScaleX="41429" custScaleY="75074"/>
      <dgm:spPr/>
    </dgm:pt>
    <dgm:pt modelId="{E89F6D0A-0308-6144-9EB8-ABCD613DF97D}" type="pres">
      <dgm:prSet presAssocID="{A807F65C-A49F-B341-884B-ADED04509A80}" presName="c1text" presStyleLbl="node1" presStyleIdx="0" presStyleCnt="4">
        <dgm:presLayoutVars>
          <dgm:bulletEnabled val="1"/>
        </dgm:presLayoutVars>
      </dgm:prSet>
      <dgm:spPr/>
    </dgm:pt>
    <dgm:pt modelId="{85603A75-EBB6-B347-9586-4A84A18A0B8F}" type="pres">
      <dgm:prSet presAssocID="{A807F65C-A49F-B341-884B-ADED04509A80}" presName="comp2" presStyleCnt="0"/>
      <dgm:spPr/>
    </dgm:pt>
    <dgm:pt modelId="{C1D1E849-CD18-0340-878A-1536FEA856C6}" type="pres">
      <dgm:prSet presAssocID="{A807F65C-A49F-B341-884B-ADED04509A80}" presName="circle2" presStyleLbl="node1" presStyleIdx="1" presStyleCnt="4" custScaleX="150534" custScaleY="125000" custLinFactNeighborX="0" custLinFactNeighborY="-10668"/>
      <dgm:spPr/>
    </dgm:pt>
    <dgm:pt modelId="{B32E20CD-7207-F94B-9C24-0943CBFDE266}" type="pres">
      <dgm:prSet presAssocID="{A807F65C-A49F-B341-884B-ADED04509A80}" presName="c2text" presStyleLbl="node1" presStyleIdx="1" presStyleCnt="4">
        <dgm:presLayoutVars>
          <dgm:bulletEnabled val="1"/>
        </dgm:presLayoutVars>
      </dgm:prSet>
      <dgm:spPr/>
    </dgm:pt>
    <dgm:pt modelId="{A96ED85F-7735-0D4E-9209-240EEDCF8E86}" type="pres">
      <dgm:prSet presAssocID="{A807F65C-A49F-B341-884B-ADED04509A80}" presName="comp3" presStyleCnt="0"/>
      <dgm:spPr/>
    </dgm:pt>
    <dgm:pt modelId="{58BA40E4-DC76-CA47-90EF-82A83829DB6C}" type="pres">
      <dgm:prSet presAssocID="{A807F65C-A49F-B341-884B-ADED04509A80}" presName="circle3" presStyleLbl="node1" presStyleIdx="2" presStyleCnt="4" custScaleX="177935" custScaleY="64036" custLinFactNeighborX="-124" custLinFactNeighborY="-28601"/>
      <dgm:spPr/>
    </dgm:pt>
    <dgm:pt modelId="{11CF4DE9-8C67-0E44-8500-7D61335001CD}" type="pres">
      <dgm:prSet presAssocID="{A807F65C-A49F-B341-884B-ADED04509A80}" presName="c3text" presStyleLbl="node1" presStyleIdx="2" presStyleCnt="4">
        <dgm:presLayoutVars>
          <dgm:bulletEnabled val="1"/>
        </dgm:presLayoutVars>
      </dgm:prSet>
      <dgm:spPr/>
    </dgm:pt>
    <dgm:pt modelId="{82253096-B50F-804C-AC7F-9D4B4AD8D617}" type="pres">
      <dgm:prSet presAssocID="{A807F65C-A49F-B341-884B-ADED04509A80}" presName="comp4" presStyleCnt="0"/>
      <dgm:spPr/>
    </dgm:pt>
    <dgm:pt modelId="{534A8FBD-0C41-A24C-A736-C4B63C6F8C23}" type="pres">
      <dgm:prSet presAssocID="{A807F65C-A49F-B341-884B-ADED04509A80}" presName="circle4" presStyleLbl="node1" presStyleIdx="3" presStyleCnt="4" custScaleX="253628" custScaleY="118779" custLinFactNeighborX="-2512" custLinFactNeighborY="1117"/>
      <dgm:spPr/>
    </dgm:pt>
    <dgm:pt modelId="{CFE2F263-CE12-7945-9082-6FEBBD8956CD}" type="pres">
      <dgm:prSet presAssocID="{A807F65C-A49F-B341-884B-ADED04509A8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0866D609-3C6E-7949-9AA5-8CAC7615B44E}" type="presOf" srcId="{8B2E14E2-B907-0B43-9488-1C56B9DE36DC}" destId="{C1D1E849-CD18-0340-878A-1536FEA856C6}" srcOrd="0" destOrd="0" presId="urn:microsoft.com/office/officeart/2005/8/layout/venn2"/>
    <dgm:cxn modelId="{2E43F02D-DAC8-3449-ACD6-0EB9D2273E98}" type="presOf" srcId="{E217FF5E-91FD-C042-8234-B1EC42AFACF2}" destId="{11CF4DE9-8C67-0E44-8500-7D61335001CD}" srcOrd="1" destOrd="0" presId="urn:microsoft.com/office/officeart/2005/8/layout/venn2"/>
    <dgm:cxn modelId="{8DB78A3C-A3CF-8B43-B160-CD341362A32B}" type="presOf" srcId="{A807F65C-A49F-B341-884B-ADED04509A80}" destId="{69CB0164-7087-EE48-AFBC-CAA2E01D8E1D}" srcOrd="0" destOrd="0" presId="urn:microsoft.com/office/officeart/2005/8/layout/venn2"/>
    <dgm:cxn modelId="{BA323244-33B7-1242-8589-D297EB50C007}" srcId="{A807F65C-A49F-B341-884B-ADED04509A80}" destId="{E217FF5E-91FD-C042-8234-B1EC42AFACF2}" srcOrd="2" destOrd="0" parTransId="{59594EAC-938F-BF48-8742-7245CBE8D14F}" sibTransId="{055A255A-7ACE-A041-B931-D24624D13FAF}"/>
    <dgm:cxn modelId="{A8517A5E-E69E-A24B-9431-00A78CD6666A}" type="presOf" srcId="{E21077B9-1BFE-9F46-AD78-A6F6631FCCFC}" destId="{EA7272B0-2228-DD40-8D2F-E5BA2B8B12B1}" srcOrd="0" destOrd="0" presId="urn:microsoft.com/office/officeart/2005/8/layout/venn2"/>
    <dgm:cxn modelId="{00E01598-A86A-F44A-9EA1-9785C0E719CF}" srcId="{A807F65C-A49F-B341-884B-ADED04509A80}" destId="{29A33227-F23E-C243-BE7F-68F1A2625724}" srcOrd="3" destOrd="0" parTransId="{3708D8E8-C3A6-6D41-9167-5474F406D2BE}" sibTransId="{5A284CD1-7A5E-F64F-A1C5-A232F3358626}"/>
    <dgm:cxn modelId="{38D0EA98-A281-B24B-9742-33695D29DC0D}" srcId="{A807F65C-A49F-B341-884B-ADED04509A80}" destId="{E21077B9-1BFE-9F46-AD78-A6F6631FCCFC}" srcOrd="0" destOrd="0" parTransId="{139C2CCE-8543-8449-A093-B3A2DCBCD378}" sibTransId="{BDAAB733-0D88-F44E-825B-5E9808C7FDEE}"/>
    <dgm:cxn modelId="{66E4829A-64C9-324E-8E99-3D83B1617A9C}" type="presOf" srcId="{E21077B9-1BFE-9F46-AD78-A6F6631FCCFC}" destId="{E89F6D0A-0308-6144-9EB8-ABCD613DF97D}" srcOrd="1" destOrd="0" presId="urn:microsoft.com/office/officeart/2005/8/layout/venn2"/>
    <dgm:cxn modelId="{D4D9BEA5-3E60-1742-948E-B42B62EF1A20}" type="presOf" srcId="{E217FF5E-91FD-C042-8234-B1EC42AFACF2}" destId="{58BA40E4-DC76-CA47-90EF-82A83829DB6C}" srcOrd="0" destOrd="0" presId="urn:microsoft.com/office/officeart/2005/8/layout/venn2"/>
    <dgm:cxn modelId="{F87B14BF-A617-9D41-A070-178EDC897BE0}" type="presOf" srcId="{29A33227-F23E-C243-BE7F-68F1A2625724}" destId="{CFE2F263-CE12-7945-9082-6FEBBD8956CD}" srcOrd="1" destOrd="0" presId="urn:microsoft.com/office/officeart/2005/8/layout/venn2"/>
    <dgm:cxn modelId="{6CECC6CC-B2B6-6743-B476-82F4CAB8D6EA}" type="presOf" srcId="{29A33227-F23E-C243-BE7F-68F1A2625724}" destId="{534A8FBD-0C41-A24C-A736-C4B63C6F8C23}" srcOrd="0" destOrd="0" presId="urn:microsoft.com/office/officeart/2005/8/layout/venn2"/>
    <dgm:cxn modelId="{9ACA14E9-8FAB-4949-B562-A97BF87FEE1A}" srcId="{A807F65C-A49F-B341-884B-ADED04509A80}" destId="{8B2E14E2-B907-0B43-9488-1C56B9DE36DC}" srcOrd="1" destOrd="0" parTransId="{AD010CCC-9F57-1C4C-8C3E-9A60893E4A06}" sibTransId="{151E341C-D9D9-6F4F-9191-305B1DAA9D95}"/>
    <dgm:cxn modelId="{A48B9CFF-1299-F04D-B8C4-3CEBF7A38C64}" type="presOf" srcId="{8B2E14E2-B907-0B43-9488-1C56B9DE36DC}" destId="{B32E20CD-7207-F94B-9C24-0943CBFDE266}" srcOrd="1" destOrd="0" presId="urn:microsoft.com/office/officeart/2005/8/layout/venn2"/>
    <dgm:cxn modelId="{0492DDA4-40E8-1A41-9D01-C1EF457F8391}" type="presParOf" srcId="{69CB0164-7087-EE48-AFBC-CAA2E01D8E1D}" destId="{03FA9E6B-0DCC-1847-9B1C-17879412748C}" srcOrd="0" destOrd="0" presId="urn:microsoft.com/office/officeart/2005/8/layout/venn2"/>
    <dgm:cxn modelId="{1E9AB224-DA9A-4C4A-B60D-ED836BA4DABE}" type="presParOf" srcId="{03FA9E6B-0DCC-1847-9B1C-17879412748C}" destId="{EA7272B0-2228-DD40-8D2F-E5BA2B8B12B1}" srcOrd="0" destOrd="0" presId="urn:microsoft.com/office/officeart/2005/8/layout/venn2"/>
    <dgm:cxn modelId="{1EBA35CE-F757-764D-8B99-1EB7FFDE78A3}" type="presParOf" srcId="{03FA9E6B-0DCC-1847-9B1C-17879412748C}" destId="{E89F6D0A-0308-6144-9EB8-ABCD613DF97D}" srcOrd="1" destOrd="0" presId="urn:microsoft.com/office/officeart/2005/8/layout/venn2"/>
    <dgm:cxn modelId="{01C8CF4A-3305-9A44-8712-926A7C681421}" type="presParOf" srcId="{69CB0164-7087-EE48-AFBC-CAA2E01D8E1D}" destId="{85603A75-EBB6-B347-9586-4A84A18A0B8F}" srcOrd="1" destOrd="0" presId="urn:microsoft.com/office/officeart/2005/8/layout/venn2"/>
    <dgm:cxn modelId="{34FA1566-6451-4D4A-8906-EF7B23881463}" type="presParOf" srcId="{85603A75-EBB6-B347-9586-4A84A18A0B8F}" destId="{C1D1E849-CD18-0340-878A-1536FEA856C6}" srcOrd="0" destOrd="0" presId="urn:microsoft.com/office/officeart/2005/8/layout/venn2"/>
    <dgm:cxn modelId="{DA04B12F-42D1-164D-A1BE-C3B47EAF0385}" type="presParOf" srcId="{85603A75-EBB6-B347-9586-4A84A18A0B8F}" destId="{B32E20CD-7207-F94B-9C24-0943CBFDE266}" srcOrd="1" destOrd="0" presId="urn:microsoft.com/office/officeart/2005/8/layout/venn2"/>
    <dgm:cxn modelId="{D5D0C0EE-5E01-0748-BB93-3A1EB9DEBF62}" type="presParOf" srcId="{69CB0164-7087-EE48-AFBC-CAA2E01D8E1D}" destId="{A96ED85F-7735-0D4E-9209-240EEDCF8E86}" srcOrd="2" destOrd="0" presId="urn:microsoft.com/office/officeart/2005/8/layout/venn2"/>
    <dgm:cxn modelId="{B469740D-9813-BC41-8A58-586C56E6A4E1}" type="presParOf" srcId="{A96ED85F-7735-0D4E-9209-240EEDCF8E86}" destId="{58BA40E4-DC76-CA47-90EF-82A83829DB6C}" srcOrd="0" destOrd="0" presId="urn:microsoft.com/office/officeart/2005/8/layout/venn2"/>
    <dgm:cxn modelId="{9A5E9827-C0AC-DC41-9D01-3F1715B05FE3}" type="presParOf" srcId="{A96ED85F-7735-0D4E-9209-240EEDCF8E86}" destId="{11CF4DE9-8C67-0E44-8500-7D61335001CD}" srcOrd="1" destOrd="0" presId="urn:microsoft.com/office/officeart/2005/8/layout/venn2"/>
    <dgm:cxn modelId="{DDC7DEEC-7061-1E4C-BB94-F04AA73E7C34}" type="presParOf" srcId="{69CB0164-7087-EE48-AFBC-CAA2E01D8E1D}" destId="{82253096-B50F-804C-AC7F-9D4B4AD8D617}" srcOrd="3" destOrd="0" presId="urn:microsoft.com/office/officeart/2005/8/layout/venn2"/>
    <dgm:cxn modelId="{A98275E5-C2B4-F643-B08C-C8174879187F}" type="presParOf" srcId="{82253096-B50F-804C-AC7F-9D4B4AD8D617}" destId="{534A8FBD-0C41-A24C-A736-C4B63C6F8C23}" srcOrd="0" destOrd="0" presId="urn:microsoft.com/office/officeart/2005/8/layout/venn2"/>
    <dgm:cxn modelId="{3E1F15EF-FDE6-F64C-B451-281B964A109A}" type="presParOf" srcId="{82253096-B50F-804C-AC7F-9D4B4AD8D617}" destId="{CFE2F263-CE12-7945-9082-6FEBBD8956CD}" srcOrd="1" destOrd="0" presId="urn:microsoft.com/office/officeart/2005/8/layout/venn2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6DE62A-5E6E-E645-88C9-AE972C9E29F7}" type="doc">
      <dgm:prSet loTypeId="urn:microsoft.com/office/officeart/2005/8/layout/venn1" loCatId="relationship" qsTypeId="urn:microsoft.com/office/officeart/2005/8/quickstyle/simple4" qsCatId="simple" csTypeId="urn:microsoft.com/office/officeart/2005/8/colors/colorful1#6" csCatId="colorful" phldr="1"/>
      <dgm:spPr/>
    </dgm:pt>
    <dgm:pt modelId="{15EFAE0A-5D56-6C46-9776-00018EA14A25}">
      <dgm:prSet phldrT="[Texte]" custT="1"/>
      <dgm:spPr/>
      <dgm:t>
        <a:bodyPr/>
        <a:lstStyle/>
        <a:p>
          <a:endParaRPr lang="fr-FR" sz="2400" b="1" dirty="0"/>
        </a:p>
        <a:p>
          <a:r>
            <a:rPr lang="fr-FR" sz="2400" b="1" dirty="0"/>
            <a:t>La diminution des mastectomies totales pour cancer du sein </a:t>
          </a:r>
          <a:r>
            <a:rPr lang="fr-FR" sz="2400" b="1" dirty="0" err="1"/>
            <a:t>grâce</a:t>
          </a:r>
          <a:r>
            <a:rPr lang="fr-FR" sz="2400" b="1" dirty="0"/>
            <a:t> au </a:t>
          </a:r>
          <a:r>
            <a:rPr lang="fr-FR" sz="2400" b="1" dirty="0" err="1"/>
            <a:t>dépistage</a:t>
          </a:r>
          <a:r>
            <a:rPr lang="fr-FR" sz="2400" b="1" dirty="0"/>
            <a:t> organisé n'est pas </a:t>
          </a:r>
          <a:r>
            <a:rPr lang="fr-FR" sz="2400" b="1" dirty="0" err="1"/>
            <a:t>confirmée</a:t>
          </a:r>
          <a:r>
            <a:rPr lang="fr-FR" sz="2400" b="1" dirty="0"/>
            <a:t> par les données du PMSI. </a:t>
          </a:r>
          <a:endParaRPr lang="fr-FR" sz="2400" dirty="0"/>
        </a:p>
      </dgm:t>
    </dgm:pt>
    <dgm:pt modelId="{0FEBEC24-5D4F-C54D-B723-AD781742365F}" type="parTrans" cxnId="{9F9B88D0-BA6A-334F-B871-237E2FEB62EE}">
      <dgm:prSet/>
      <dgm:spPr/>
      <dgm:t>
        <a:bodyPr/>
        <a:lstStyle/>
        <a:p>
          <a:endParaRPr lang="fr-FR"/>
        </a:p>
      </dgm:t>
    </dgm:pt>
    <dgm:pt modelId="{23A122D0-FB06-4648-8FCD-A0013CD86676}" type="sibTrans" cxnId="{9F9B88D0-BA6A-334F-B871-237E2FEB62EE}">
      <dgm:prSet/>
      <dgm:spPr/>
      <dgm:t>
        <a:bodyPr/>
        <a:lstStyle/>
        <a:p>
          <a:endParaRPr lang="fr-FR"/>
        </a:p>
      </dgm:t>
    </dgm:pt>
    <dgm:pt modelId="{C6620076-3DFF-5D44-984C-52C8981BDAA5}">
      <dgm:prSet phldrT="[Texte]" custT="1"/>
      <dgm:spPr/>
      <dgm:t>
        <a:bodyPr/>
        <a:lstStyle/>
        <a:p>
          <a:r>
            <a:rPr lang="fr-FR" sz="2400" dirty="0"/>
            <a:t>La communication aux femmes sur le dépistage doit contenir ces informations.</a:t>
          </a:r>
        </a:p>
      </dgm:t>
    </dgm:pt>
    <dgm:pt modelId="{F762207C-8F66-234C-B307-22831BE6F73F}" type="sibTrans" cxnId="{B52176E5-BDA6-024F-85D1-61F094272D13}">
      <dgm:prSet/>
      <dgm:spPr/>
      <dgm:t>
        <a:bodyPr/>
        <a:lstStyle/>
        <a:p>
          <a:endParaRPr lang="fr-FR"/>
        </a:p>
      </dgm:t>
    </dgm:pt>
    <dgm:pt modelId="{9E1CB97A-B07B-B644-8B61-46B7461ACEDD}" type="parTrans" cxnId="{B52176E5-BDA6-024F-85D1-61F094272D13}">
      <dgm:prSet/>
      <dgm:spPr/>
      <dgm:t>
        <a:bodyPr/>
        <a:lstStyle/>
        <a:p>
          <a:endParaRPr lang="fr-FR"/>
        </a:p>
      </dgm:t>
    </dgm:pt>
    <dgm:pt modelId="{5CF49325-81EA-7346-A60F-C7D229C7DC0C}">
      <dgm:prSet phldrT="[Texte]" custT="1"/>
      <dgm:spPr/>
      <dgm:t>
        <a:bodyPr/>
        <a:lstStyle/>
        <a:p>
          <a:endParaRPr lang="fr-FR" sz="1600" dirty="0"/>
        </a:p>
      </dgm:t>
    </dgm:pt>
    <dgm:pt modelId="{4C958135-A812-894D-9615-3B9EC5792ACB}" type="sibTrans" cxnId="{A95C643A-1A76-1247-A1DC-4A7C47201874}">
      <dgm:prSet/>
      <dgm:spPr/>
      <dgm:t>
        <a:bodyPr/>
        <a:lstStyle/>
        <a:p>
          <a:endParaRPr lang="fr-FR"/>
        </a:p>
      </dgm:t>
    </dgm:pt>
    <dgm:pt modelId="{96C89C8F-F88F-B54B-A72F-4E5706126286}" type="parTrans" cxnId="{A95C643A-1A76-1247-A1DC-4A7C47201874}">
      <dgm:prSet/>
      <dgm:spPr/>
      <dgm:t>
        <a:bodyPr/>
        <a:lstStyle/>
        <a:p>
          <a:endParaRPr lang="fr-FR"/>
        </a:p>
      </dgm:t>
    </dgm:pt>
    <dgm:pt modelId="{67E2179C-7DCF-BB49-AB4F-7255B3C3D8AC}" type="pres">
      <dgm:prSet presAssocID="{9A6DE62A-5E6E-E645-88C9-AE972C9E29F7}" presName="compositeShape" presStyleCnt="0">
        <dgm:presLayoutVars>
          <dgm:chMax val="7"/>
          <dgm:dir/>
          <dgm:resizeHandles val="exact"/>
        </dgm:presLayoutVars>
      </dgm:prSet>
      <dgm:spPr/>
    </dgm:pt>
    <dgm:pt modelId="{1E66EA53-26F5-7548-8E0D-89ECDE4475BC}" type="pres">
      <dgm:prSet presAssocID="{15EFAE0A-5D56-6C46-9776-00018EA14A25}" presName="circ1" presStyleLbl="vennNode1" presStyleIdx="0" presStyleCnt="3" custScaleX="185249" custScaleY="85044" custLinFactNeighborX="-6326" custLinFactNeighborY="-8572"/>
      <dgm:spPr/>
    </dgm:pt>
    <dgm:pt modelId="{F98652CF-6CAC-CE4D-8DD8-F59DF0B7AD00}" type="pres">
      <dgm:prSet presAssocID="{15EFAE0A-5D56-6C46-9776-00018EA14A2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7EA30F8-EBB4-764F-953A-8BDB75CF2ED4}" type="pres">
      <dgm:prSet presAssocID="{C6620076-3DFF-5D44-984C-52C8981BDAA5}" presName="circ2" presStyleLbl="vennNode1" presStyleIdx="1" presStyleCnt="3" custScaleX="96605" custScaleY="71974" custLinFactNeighborX="11194" custLinFactNeighborY="-25810"/>
      <dgm:spPr/>
    </dgm:pt>
    <dgm:pt modelId="{AAB689E0-ADB0-544C-A07D-91DEB0AF6536}" type="pres">
      <dgm:prSet presAssocID="{C6620076-3DFF-5D44-984C-52C8981BDAA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1509AD6-B86F-3D4B-8E66-F63B0E03BCD9}" type="pres">
      <dgm:prSet presAssocID="{5CF49325-81EA-7346-A60F-C7D229C7DC0C}" presName="circ3" presStyleLbl="vennNode1" presStyleIdx="2" presStyleCnt="3" custScaleX="112594" custLinFactNeighborX="-6143" custLinFactNeighborY="-6503"/>
      <dgm:spPr/>
    </dgm:pt>
    <dgm:pt modelId="{2AFD62C1-7F1E-1B47-AC14-3E33D9A9D5A2}" type="pres">
      <dgm:prSet presAssocID="{5CF49325-81EA-7346-A60F-C7D229C7DC0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95C643A-1A76-1247-A1DC-4A7C47201874}" srcId="{9A6DE62A-5E6E-E645-88C9-AE972C9E29F7}" destId="{5CF49325-81EA-7346-A60F-C7D229C7DC0C}" srcOrd="2" destOrd="0" parTransId="{96C89C8F-F88F-B54B-A72F-4E5706126286}" sibTransId="{4C958135-A812-894D-9615-3B9EC5792ACB}"/>
    <dgm:cxn modelId="{B59D4341-352A-5141-A3D8-6AFD97B1FDB4}" type="presOf" srcId="{15EFAE0A-5D56-6C46-9776-00018EA14A25}" destId="{1E66EA53-26F5-7548-8E0D-89ECDE4475BC}" srcOrd="0" destOrd="0" presId="urn:microsoft.com/office/officeart/2005/8/layout/venn1"/>
    <dgm:cxn modelId="{AE10BD43-7E4B-544C-A8A8-8843A8675C0C}" type="presOf" srcId="{5CF49325-81EA-7346-A60F-C7D229C7DC0C}" destId="{2AFD62C1-7F1E-1B47-AC14-3E33D9A9D5A2}" srcOrd="1" destOrd="0" presId="urn:microsoft.com/office/officeart/2005/8/layout/venn1"/>
    <dgm:cxn modelId="{E0E6E074-C6EE-2A43-9245-9C606F1A1DC7}" type="presOf" srcId="{9A6DE62A-5E6E-E645-88C9-AE972C9E29F7}" destId="{67E2179C-7DCF-BB49-AB4F-7255B3C3D8AC}" srcOrd="0" destOrd="0" presId="urn:microsoft.com/office/officeart/2005/8/layout/venn1"/>
    <dgm:cxn modelId="{D38EC484-3E54-354F-A640-CC9BBB1639FB}" type="presOf" srcId="{15EFAE0A-5D56-6C46-9776-00018EA14A25}" destId="{F98652CF-6CAC-CE4D-8DD8-F59DF0B7AD00}" srcOrd="1" destOrd="0" presId="urn:microsoft.com/office/officeart/2005/8/layout/venn1"/>
    <dgm:cxn modelId="{7C59A085-CA80-D349-8BC4-C23310E5AAE8}" type="presOf" srcId="{C6620076-3DFF-5D44-984C-52C8981BDAA5}" destId="{47EA30F8-EBB4-764F-953A-8BDB75CF2ED4}" srcOrd="0" destOrd="0" presId="urn:microsoft.com/office/officeart/2005/8/layout/venn1"/>
    <dgm:cxn modelId="{285A2D88-7084-A94B-BEAB-7AC0B59D1679}" type="presOf" srcId="{5CF49325-81EA-7346-A60F-C7D229C7DC0C}" destId="{D1509AD6-B86F-3D4B-8E66-F63B0E03BCD9}" srcOrd="0" destOrd="0" presId="urn:microsoft.com/office/officeart/2005/8/layout/venn1"/>
    <dgm:cxn modelId="{2F678194-DFBC-734F-ACAF-9501634F0A1D}" type="presOf" srcId="{C6620076-3DFF-5D44-984C-52C8981BDAA5}" destId="{AAB689E0-ADB0-544C-A07D-91DEB0AF6536}" srcOrd="1" destOrd="0" presId="urn:microsoft.com/office/officeart/2005/8/layout/venn1"/>
    <dgm:cxn modelId="{9F9B88D0-BA6A-334F-B871-237E2FEB62EE}" srcId="{9A6DE62A-5E6E-E645-88C9-AE972C9E29F7}" destId="{15EFAE0A-5D56-6C46-9776-00018EA14A25}" srcOrd="0" destOrd="0" parTransId="{0FEBEC24-5D4F-C54D-B723-AD781742365F}" sibTransId="{23A122D0-FB06-4648-8FCD-A0013CD86676}"/>
    <dgm:cxn modelId="{B52176E5-BDA6-024F-85D1-61F094272D13}" srcId="{9A6DE62A-5E6E-E645-88C9-AE972C9E29F7}" destId="{C6620076-3DFF-5D44-984C-52C8981BDAA5}" srcOrd="1" destOrd="0" parTransId="{9E1CB97A-B07B-B644-8B61-46B7461ACEDD}" sibTransId="{F762207C-8F66-234C-B307-22831BE6F73F}"/>
    <dgm:cxn modelId="{8A820DC9-998F-6C4C-BB72-E2789F2898FE}" type="presParOf" srcId="{67E2179C-7DCF-BB49-AB4F-7255B3C3D8AC}" destId="{1E66EA53-26F5-7548-8E0D-89ECDE4475BC}" srcOrd="0" destOrd="0" presId="urn:microsoft.com/office/officeart/2005/8/layout/venn1"/>
    <dgm:cxn modelId="{A2C0E7F3-76C2-334A-8FB8-ECF1D15FB36D}" type="presParOf" srcId="{67E2179C-7DCF-BB49-AB4F-7255B3C3D8AC}" destId="{F98652CF-6CAC-CE4D-8DD8-F59DF0B7AD00}" srcOrd="1" destOrd="0" presId="urn:microsoft.com/office/officeart/2005/8/layout/venn1"/>
    <dgm:cxn modelId="{EE4B45CB-1380-AE40-A3BB-A6BDD978AD75}" type="presParOf" srcId="{67E2179C-7DCF-BB49-AB4F-7255B3C3D8AC}" destId="{47EA30F8-EBB4-764F-953A-8BDB75CF2ED4}" srcOrd="2" destOrd="0" presId="urn:microsoft.com/office/officeart/2005/8/layout/venn1"/>
    <dgm:cxn modelId="{6E2A5168-63CD-384A-8022-16591919CDB4}" type="presParOf" srcId="{67E2179C-7DCF-BB49-AB4F-7255B3C3D8AC}" destId="{AAB689E0-ADB0-544C-A07D-91DEB0AF6536}" srcOrd="3" destOrd="0" presId="urn:microsoft.com/office/officeart/2005/8/layout/venn1"/>
    <dgm:cxn modelId="{58853D7F-0D17-6A4B-B5DD-70FD8038A9BD}" type="presParOf" srcId="{67E2179C-7DCF-BB49-AB4F-7255B3C3D8AC}" destId="{D1509AD6-B86F-3D4B-8E66-F63B0E03BCD9}" srcOrd="4" destOrd="0" presId="urn:microsoft.com/office/officeart/2005/8/layout/venn1"/>
    <dgm:cxn modelId="{2EC25536-928F-634A-9B17-B8D585066FEC}" type="presParOf" srcId="{67E2179C-7DCF-BB49-AB4F-7255B3C3D8AC}" destId="{2AFD62C1-7F1E-1B47-AC14-3E33D9A9D5A2}" srcOrd="5" destOrd="0" presId="urn:microsoft.com/office/officeart/2005/8/layout/venn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F38E6-7E3A-1349-81DA-1AA5CAD21776}">
      <dsp:nvSpPr>
        <dsp:cNvPr id="0" name=""/>
        <dsp:cNvSpPr/>
      </dsp:nvSpPr>
      <dsp:spPr>
        <a:xfrm rot="16200000">
          <a:off x="-1932497" y="1933469"/>
          <a:ext cx="6396334" cy="2529394"/>
        </a:xfrm>
        <a:prstGeom prst="flowChartManualOperation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88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chemeClr val="tx1"/>
              </a:solidFill>
            </a:rPr>
            <a:t>Vérifier si, en France, la généralisation du dépistage organisé des cancers du sein s’est accompagnée d’une diminution des interventions les plus mutilantes, les mastectomies totales.</a:t>
          </a:r>
        </a:p>
      </dsp:txBody>
      <dsp:txXfrm rot="5400000">
        <a:off x="973" y="1279266"/>
        <a:ext cx="2529394" cy="3837800"/>
      </dsp:txXfrm>
    </dsp:sp>
    <dsp:sp modelId="{E80E5A0B-AB36-EA40-A849-9186CBADB255}">
      <dsp:nvSpPr>
        <dsp:cNvPr id="0" name=""/>
        <dsp:cNvSpPr/>
      </dsp:nvSpPr>
      <dsp:spPr>
        <a:xfrm rot="16200000">
          <a:off x="786601" y="1933469"/>
          <a:ext cx="6396334" cy="2529394"/>
        </a:xfrm>
        <a:prstGeom prst="flowChartManualOperation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Un des arguments mis en avant par ses partisans serait une diminution des traitements lourds, rendue possible par des diagnostics de lésions plus petites. </a:t>
          </a:r>
        </a:p>
      </dsp:txBody>
      <dsp:txXfrm rot="5400000">
        <a:off x="2720071" y="1279266"/>
        <a:ext cx="2529394" cy="3837800"/>
      </dsp:txXfrm>
    </dsp:sp>
    <dsp:sp modelId="{F5C08CAC-80D0-2248-9E1C-CA3F45E5716F}">
      <dsp:nvSpPr>
        <dsp:cNvPr id="0" name=""/>
        <dsp:cNvSpPr/>
      </dsp:nvSpPr>
      <dsp:spPr>
        <a:xfrm rot="16200000">
          <a:off x="3505700" y="1933469"/>
          <a:ext cx="6396334" cy="2529394"/>
        </a:xfrm>
        <a:prstGeom prst="flowChartManualOperati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Ce postulat n'a pas été évalué en France.</a:t>
          </a:r>
          <a:endParaRPr lang="fr-FR" sz="2400" kern="1200" dirty="0">
            <a:solidFill>
              <a:schemeClr val="tx1"/>
            </a:solidFill>
          </a:endParaRPr>
        </a:p>
      </dsp:txBody>
      <dsp:txXfrm rot="5400000">
        <a:off x="5439170" y="1279266"/>
        <a:ext cx="2529394" cy="3837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CB42D-0FB4-A74C-9B87-E720106FA7A9}">
      <dsp:nvSpPr>
        <dsp:cNvPr id="0" name=""/>
        <dsp:cNvSpPr/>
      </dsp:nvSpPr>
      <dsp:spPr>
        <a:xfrm rot="16200000">
          <a:off x="-1546063" y="1548036"/>
          <a:ext cx="5738679" cy="2642607"/>
        </a:xfrm>
        <a:prstGeom prst="flowChartManualOperation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chemeClr val="tx1"/>
              </a:solidFill>
            </a:rPr>
            <a:t>Le nombre annuel de mastectomies totales est estimé à partir du PMSI sur les </a:t>
          </a:r>
          <a:r>
            <a:rPr lang="fr-FR" sz="2200" kern="1200" dirty="0" err="1">
              <a:solidFill>
                <a:schemeClr val="tx1"/>
              </a:solidFill>
            </a:rPr>
            <a:t>séjours</a:t>
          </a:r>
          <a:r>
            <a:rPr lang="fr-FR" sz="2200" kern="1200" dirty="0">
              <a:solidFill>
                <a:schemeClr val="tx1"/>
              </a:solidFill>
            </a:rPr>
            <a:t> </a:t>
          </a:r>
          <a:r>
            <a:rPr lang="fr-FR" sz="2200" kern="1200" dirty="0" err="1">
              <a:solidFill>
                <a:schemeClr val="tx1"/>
              </a:solidFill>
            </a:rPr>
            <a:t>classés</a:t>
          </a:r>
          <a:r>
            <a:rPr lang="fr-FR" sz="2200" kern="1200" dirty="0">
              <a:solidFill>
                <a:schemeClr val="tx1"/>
              </a:solidFill>
            </a:rPr>
            <a:t> dans la racine de GHM 09C04 "Mastectomies totales pour tumeur maligne". </a:t>
          </a:r>
        </a:p>
      </dsp:txBody>
      <dsp:txXfrm rot="5400000">
        <a:off x="1973" y="1147736"/>
        <a:ext cx="2642607" cy="3443207"/>
      </dsp:txXfrm>
    </dsp:sp>
    <dsp:sp modelId="{F5638F5E-F346-2244-BD03-A01962423905}">
      <dsp:nvSpPr>
        <dsp:cNvPr id="0" name=""/>
        <dsp:cNvSpPr/>
      </dsp:nvSpPr>
      <dsp:spPr>
        <a:xfrm rot="16200000">
          <a:off x="1221968" y="1579642"/>
          <a:ext cx="5738679" cy="2579394"/>
        </a:xfrm>
        <a:prstGeom prst="flowChartManualOperation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ts val="24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Ce nombre de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ts val="240"/>
            </a:spcAft>
            <a:buNone/>
          </a:pPr>
          <a:r>
            <a:rPr lang="fr-FR" sz="2000" kern="1200" dirty="0" err="1">
              <a:solidFill>
                <a:schemeClr val="tx1"/>
              </a:solidFill>
            </a:rPr>
            <a:t>séjours</a:t>
          </a:r>
          <a:r>
            <a:rPr lang="fr-FR" sz="2000" kern="1200" dirty="0">
              <a:solidFill>
                <a:schemeClr val="tx1"/>
              </a:solidFill>
            </a:rPr>
            <a:t> a </a:t>
          </a:r>
          <a:r>
            <a:rPr lang="fr-FR" sz="2000" kern="1200" dirty="0" err="1">
              <a:solidFill>
                <a:schemeClr val="tx1"/>
              </a:solidFill>
            </a:rPr>
            <a:t>éte</a:t>
          </a:r>
          <a:r>
            <a:rPr lang="fr-FR" sz="2000" kern="1200" dirty="0">
              <a:solidFill>
                <a:schemeClr val="tx1"/>
              </a:solidFill>
            </a:rPr>
            <a:t>́ extrait, </a:t>
          </a:r>
          <a:r>
            <a:rPr lang="fr-FR" sz="2000" kern="1200" dirty="0" err="1">
              <a:solidFill>
                <a:schemeClr val="tx1"/>
              </a:solidFill>
            </a:rPr>
            <a:t>année</a:t>
          </a:r>
          <a:r>
            <a:rPr lang="fr-FR" sz="2000" kern="1200" dirty="0">
              <a:solidFill>
                <a:schemeClr val="tx1"/>
              </a:solidFill>
            </a:rPr>
            <a:t> par </a:t>
          </a:r>
          <a:r>
            <a:rPr lang="fr-FR" sz="2000" kern="1200" dirty="0" err="1">
              <a:solidFill>
                <a:schemeClr val="tx1"/>
              </a:solidFill>
            </a:rPr>
            <a:t>année</a:t>
          </a:r>
          <a:r>
            <a:rPr lang="fr-FR" sz="2000" kern="1200" dirty="0">
              <a:solidFill>
                <a:schemeClr val="tx1"/>
              </a:solidFill>
            </a:rPr>
            <a:t>, à partir de la plate-forme </a:t>
          </a:r>
          <a:r>
            <a:rPr lang="fr-FR" sz="2000" kern="1200" dirty="0" err="1">
              <a:solidFill>
                <a:schemeClr val="tx1"/>
              </a:solidFill>
            </a:rPr>
            <a:t>ScanSante</a:t>
          </a:r>
          <a:r>
            <a:rPr lang="fr-FR" sz="2000" kern="1200" dirty="0">
              <a:solidFill>
                <a:schemeClr val="tx1"/>
              </a:solidFill>
            </a:rPr>
            <a:t>́ restituant les  </a:t>
          </a:r>
          <a:r>
            <a:rPr lang="fr-FR" sz="2000" kern="1200" dirty="0" err="1">
              <a:solidFill>
                <a:schemeClr val="tx1"/>
              </a:solidFill>
            </a:rPr>
            <a:t>données</a:t>
          </a:r>
          <a:r>
            <a:rPr lang="fr-FR" sz="2000" kern="1200" dirty="0">
              <a:solidFill>
                <a:schemeClr val="tx1"/>
              </a:solidFill>
            </a:rPr>
            <a:t> du PMSI (</a:t>
          </a:r>
          <a:r>
            <a:rPr lang="fr-FR" sz="2000" kern="1200" dirty="0" err="1">
              <a:solidFill>
                <a:schemeClr val="tx1"/>
              </a:solidFill>
            </a:rPr>
            <a:t>www.scansante.fr</a:t>
          </a:r>
          <a:r>
            <a:rPr lang="fr-FR" sz="2000" kern="1200" dirty="0">
              <a:solidFill>
                <a:schemeClr val="tx1"/>
              </a:solidFill>
            </a:rPr>
            <a:t>).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24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L'</a:t>
          </a:r>
          <a:r>
            <a:rPr lang="fr-FR" sz="2000" kern="1200" dirty="0" err="1">
              <a:solidFill>
                <a:schemeClr val="tx1"/>
              </a:solidFill>
            </a:rPr>
            <a:t>étude</a:t>
          </a:r>
          <a:r>
            <a:rPr lang="fr-FR" sz="2000" kern="1200" dirty="0">
              <a:solidFill>
                <a:schemeClr val="tx1"/>
              </a:solidFill>
            </a:rPr>
            <a:t> a porté sur la </a:t>
          </a:r>
          <a:r>
            <a:rPr lang="fr-FR" sz="2000" kern="1200" dirty="0" err="1">
              <a:solidFill>
                <a:schemeClr val="tx1"/>
              </a:solidFill>
            </a:rPr>
            <a:t>période</a:t>
          </a:r>
          <a:r>
            <a:rPr lang="fr-FR" sz="2000" kern="1200" dirty="0">
              <a:solidFill>
                <a:schemeClr val="tx1"/>
              </a:solidFill>
            </a:rPr>
            <a:t> 2000-2016. </a:t>
          </a:r>
        </a:p>
      </dsp:txBody>
      <dsp:txXfrm rot="5400000">
        <a:off x="2801610" y="1147736"/>
        <a:ext cx="2579394" cy="3443207"/>
      </dsp:txXfrm>
    </dsp:sp>
    <dsp:sp modelId="{FE9E5015-7482-B546-80AC-7F77342FDD84}">
      <dsp:nvSpPr>
        <dsp:cNvPr id="0" name=""/>
        <dsp:cNvSpPr/>
      </dsp:nvSpPr>
      <dsp:spPr>
        <a:xfrm rot="16200000">
          <a:off x="3882279" y="1654575"/>
          <a:ext cx="5738679" cy="2429529"/>
        </a:xfrm>
        <a:prstGeom prst="flowChartManualOperati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18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/>
            <a:t>Grâce</a:t>
          </a:r>
          <a:r>
            <a:rPr lang="fr-FR" sz="2000" kern="1200" dirty="0"/>
            <a:t> aux </a:t>
          </a:r>
          <a:r>
            <a:rPr lang="fr-FR" sz="2000" kern="1200" dirty="0" err="1"/>
            <a:t>données</a:t>
          </a:r>
          <a:r>
            <a:rPr lang="fr-FR" sz="2000" kern="1200" dirty="0"/>
            <a:t> </a:t>
          </a:r>
          <a:r>
            <a:rPr lang="fr-FR" sz="2000" kern="1200" dirty="0">
              <a:solidFill>
                <a:srgbClr val="FF0000"/>
              </a:solidFill>
            </a:rPr>
            <a:t>d'incidence </a:t>
          </a:r>
          <a:r>
            <a:rPr lang="fr-FR" sz="2000" kern="1200" dirty="0"/>
            <a:t>des cancers du sein invasifs, disponibles pour 2000, 2005, 2010 et 2012 sur le site de l'INVS, on calcule les ratios nombre de mastectomies totales pour 1000 nouveaux cancers. </a:t>
          </a:r>
        </a:p>
      </dsp:txBody>
      <dsp:txXfrm rot="5400000">
        <a:off x="5536854" y="1147736"/>
        <a:ext cx="2429529" cy="3443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272B0-2228-DD40-8D2F-E5BA2B8B12B1}">
      <dsp:nvSpPr>
        <dsp:cNvPr id="0" name=""/>
        <dsp:cNvSpPr/>
      </dsp:nvSpPr>
      <dsp:spPr>
        <a:xfrm>
          <a:off x="2685703" y="168912"/>
          <a:ext cx="2841200" cy="514857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</dsp:txBody>
      <dsp:txXfrm>
        <a:off x="3709104" y="426341"/>
        <a:ext cx="794399" cy="772286"/>
      </dsp:txXfrm>
    </dsp:sp>
    <dsp:sp modelId="{C1D1E849-CD18-0340-878A-1536FEA856C6}">
      <dsp:nvSpPr>
        <dsp:cNvPr id="0" name=""/>
        <dsp:cNvSpPr/>
      </dsp:nvSpPr>
      <dsp:spPr>
        <a:xfrm>
          <a:off x="-23144" y="0"/>
          <a:ext cx="8258897" cy="6858000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</dsp:txBody>
      <dsp:txXfrm>
        <a:off x="2663061" y="411480"/>
        <a:ext cx="2886484" cy="1234440"/>
      </dsp:txXfrm>
    </dsp:sp>
    <dsp:sp modelId="{58BA40E4-DC76-CA47-90EF-82A83829DB6C}">
      <dsp:nvSpPr>
        <dsp:cNvPr id="0" name=""/>
        <dsp:cNvSpPr/>
      </dsp:nvSpPr>
      <dsp:spPr>
        <a:xfrm>
          <a:off x="440366" y="1620449"/>
          <a:ext cx="7321669" cy="2634953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/>
        </a:p>
      </dsp:txBody>
      <dsp:txXfrm>
        <a:off x="2395252" y="1818070"/>
        <a:ext cx="3411897" cy="592864"/>
      </dsp:txXfrm>
    </dsp:sp>
    <dsp:sp modelId="{534A8FBD-0C41-A24C-A736-C4B63C6F8C23}">
      <dsp:nvSpPr>
        <dsp:cNvPr id="0" name=""/>
        <dsp:cNvSpPr/>
      </dsp:nvSpPr>
      <dsp:spPr>
        <a:xfrm>
          <a:off x="558633" y="3202068"/>
          <a:ext cx="6957523" cy="325834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</dsp:txBody>
      <dsp:txXfrm>
        <a:off x="1577538" y="4016655"/>
        <a:ext cx="4919711" cy="1629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6EA53-26F5-7548-8E0D-89ECDE4475BC}">
      <dsp:nvSpPr>
        <dsp:cNvPr id="0" name=""/>
        <dsp:cNvSpPr/>
      </dsp:nvSpPr>
      <dsp:spPr>
        <a:xfrm>
          <a:off x="0" y="13"/>
          <a:ext cx="7379115" cy="338759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La diminution des mastectomies totales pour cancer du sein </a:t>
          </a:r>
          <a:r>
            <a:rPr lang="fr-FR" sz="2400" b="1" kern="1200" dirty="0" err="1"/>
            <a:t>grâce</a:t>
          </a:r>
          <a:r>
            <a:rPr lang="fr-FR" sz="2400" b="1" kern="1200" dirty="0"/>
            <a:t> au </a:t>
          </a:r>
          <a:r>
            <a:rPr lang="fr-FR" sz="2400" b="1" kern="1200" dirty="0" err="1"/>
            <a:t>dépistage</a:t>
          </a:r>
          <a:r>
            <a:rPr lang="fr-FR" sz="2400" b="1" kern="1200" dirty="0"/>
            <a:t> organisé n'est pas </a:t>
          </a:r>
          <a:r>
            <a:rPr lang="fr-FR" sz="2400" b="1" kern="1200" dirty="0" err="1"/>
            <a:t>confirmée</a:t>
          </a:r>
          <a:r>
            <a:rPr lang="fr-FR" sz="2400" b="1" kern="1200" dirty="0"/>
            <a:t> par les données du PMSI. </a:t>
          </a:r>
          <a:endParaRPr lang="fr-FR" sz="2400" kern="1200" dirty="0"/>
        </a:p>
      </dsp:txBody>
      <dsp:txXfrm>
        <a:off x="983882" y="592843"/>
        <a:ext cx="5411351" cy="1524419"/>
      </dsp:txXfrm>
    </dsp:sp>
    <dsp:sp modelId="{47EA30F8-EBB4-764F-953A-8BDB75CF2ED4}">
      <dsp:nvSpPr>
        <dsp:cNvPr id="0" name=""/>
        <dsp:cNvSpPr/>
      </dsp:nvSpPr>
      <dsp:spPr>
        <a:xfrm>
          <a:off x="3766455" y="2063268"/>
          <a:ext cx="3848114" cy="286697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La communication aux femmes sur le dépistage doit contenir ces informations.</a:t>
          </a:r>
        </a:p>
      </dsp:txBody>
      <dsp:txXfrm>
        <a:off x="4943337" y="2803904"/>
        <a:ext cx="2308868" cy="1576836"/>
      </dsp:txXfrm>
    </dsp:sp>
    <dsp:sp modelId="{D1509AD6-B86F-3D4B-8E66-F63B0E03BCD9}">
      <dsp:nvSpPr>
        <dsp:cNvPr id="0" name=""/>
        <dsp:cNvSpPr/>
      </dsp:nvSpPr>
      <dsp:spPr>
        <a:xfrm>
          <a:off x="0" y="2274147"/>
          <a:ext cx="4485012" cy="398334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>
        <a:off x="422338" y="3303179"/>
        <a:ext cx="2691007" cy="2190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14/09/2019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14/09/2019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14/09/2019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14/09/2019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14/09/2019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14/09/2019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14/09/2019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14/09/2019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14/09/2019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14/09/2019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8032-ACE1-3942-AC96-CB480569785C}" type="datetimeFigureOut">
              <a:rPr lang="fr-FR" smtClean="0"/>
              <a:pPr/>
              <a:t>14/09/2019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A8032-ACE1-3942-AC96-CB480569785C}" type="datetimeFigureOut">
              <a:rPr lang="fr-FR" smtClean="0"/>
              <a:pPr/>
              <a:t>14/09/2019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3E2B1-F7F6-0B4F-8452-38D6DCE97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4456898/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166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531917" y="0"/>
            <a:ext cx="7606666" cy="69249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4000" b="1" dirty="0"/>
              <a:t>  Diminution des mastectomies  </a:t>
            </a:r>
          </a:p>
          <a:p>
            <a:r>
              <a:rPr lang="fr-FR" sz="4000" b="1" dirty="0"/>
              <a:t>  totales pour cancer du sein </a:t>
            </a:r>
            <a:endParaRPr lang="fr-FR" sz="4000" dirty="0"/>
          </a:p>
          <a:p>
            <a:r>
              <a:rPr lang="fr-FR" sz="4000" b="1" dirty="0"/>
              <a:t>  </a:t>
            </a:r>
            <a:r>
              <a:rPr lang="fr-FR" sz="4000" b="1" dirty="0" err="1"/>
              <a:t>grâce</a:t>
            </a:r>
            <a:r>
              <a:rPr lang="fr-FR" sz="4000" b="1" dirty="0"/>
              <a:t> au </a:t>
            </a:r>
            <a:r>
              <a:rPr lang="fr-FR" sz="4000" b="1" dirty="0" err="1"/>
              <a:t>dépistage</a:t>
            </a:r>
            <a:r>
              <a:rPr lang="fr-FR" sz="4000" b="1" dirty="0"/>
              <a:t> organisé :</a:t>
            </a:r>
          </a:p>
          <a:p>
            <a:endParaRPr lang="fr-FR" sz="4000" b="1" dirty="0"/>
          </a:p>
          <a:p>
            <a:r>
              <a:rPr lang="fr-FR" sz="4000" b="1" dirty="0"/>
              <a:t>              mythe ou </a:t>
            </a:r>
            <a:r>
              <a:rPr lang="fr-FR" sz="4000" b="1" dirty="0" err="1"/>
              <a:t>réalite</a:t>
            </a:r>
            <a:r>
              <a:rPr lang="fr-FR" sz="4000" b="1" dirty="0"/>
              <a:t>́ ?</a:t>
            </a:r>
          </a:p>
          <a:p>
            <a:endParaRPr lang="fr-FR" sz="4000" b="1" dirty="0"/>
          </a:p>
          <a:p>
            <a:r>
              <a:rPr lang="fr-FR" sz="1200" dirty="0"/>
              <a:t>Robert Vincent</a:t>
            </a:r>
            <a:r>
              <a:rPr lang="fr-FR" sz="1200" baseline="30000" dirty="0"/>
              <a:t>1</a:t>
            </a:r>
            <a:r>
              <a:rPr lang="fr-FR" sz="1200" dirty="0"/>
              <a:t>, Doubovetzky Jean</a:t>
            </a:r>
            <a:r>
              <a:rPr lang="fr-FR" sz="1200" baseline="30000" dirty="0"/>
              <a:t>2</a:t>
            </a:r>
            <a:r>
              <a:rPr lang="fr-FR" sz="1200" dirty="0"/>
              <a:t>, </a:t>
            </a:r>
            <a:r>
              <a:rPr lang="fr-FR" sz="1200" dirty="0" err="1"/>
              <a:t>Lexa</a:t>
            </a:r>
            <a:r>
              <a:rPr lang="fr-FR" sz="1200" dirty="0"/>
              <a:t> Annette</a:t>
            </a:r>
            <a:r>
              <a:rPr lang="fr-FR" sz="1200" baseline="30000" dirty="0"/>
              <a:t>3</a:t>
            </a:r>
            <a:r>
              <a:rPr lang="fr-FR" sz="1200" dirty="0"/>
              <a:t>, Nicot Philippe</a:t>
            </a:r>
            <a:r>
              <a:rPr lang="fr-FR" sz="1200" baseline="30000" dirty="0"/>
              <a:t>4</a:t>
            </a:r>
            <a:r>
              <a:rPr lang="fr-FR" sz="1200" dirty="0"/>
              <a:t>, Bour Cécile</a:t>
            </a:r>
            <a:r>
              <a:rPr lang="fr-FR" sz="1200" baseline="30000" dirty="0"/>
              <a:t>5</a:t>
            </a:r>
            <a:r>
              <a:rPr lang="fr-FR" sz="1200" dirty="0"/>
              <a:t> </a:t>
            </a:r>
          </a:p>
          <a:p>
            <a:r>
              <a:rPr lang="fr-FR" sz="1200" i="1" dirty="0"/>
              <a:t>1 </a:t>
            </a:r>
            <a:r>
              <a:rPr lang="fr-FR" sz="1200" i="1" dirty="0" err="1"/>
              <a:t>Hôpitaux</a:t>
            </a:r>
            <a:r>
              <a:rPr lang="fr-FR" sz="1200" i="1" dirty="0"/>
              <a:t> Robert Schuman, </a:t>
            </a:r>
            <a:r>
              <a:rPr lang="fr-FR" sz="1200" i="1" dirty="0" err="1"/>
              <a:t>Département</a:t>
            </a:r>
            <a:r>
              <a:rPr lang="fr-FR" sz="1200" i="1" dirty="0"/>
              <a:t> d'information </a:t>
            </a:r>
            <a:r>
              <a:rPr lang="fr-FR" sz="1200" i="1" dirty="0" err="1"/>
              <a:t>médicale</a:t>
            </a:r>
            <a:r>
              <a:rPr lang="fr-FR" sz="1200" i="1" dirty="0"/>
              <a:t> (DIM), 9 rue Edward Steichen L-2540 Luxembourg </a:t>
            </a:r>
            <a:endParaRPr lang="fr-FR" sz="1200" dirty="0"/>
          </a:p>
          <a:p>
            <a:r>
              <a:rPr lang="fr-FR" sz="1200" i="1" dirty="0"/>
              <a:t>2 </a:t>
            </a:r>
            <a:r>
              <a:rPr lang="fr-FR" sz="1200" i="1" dirty="0" err="1"/>
              <a:t>Médecin</a:t>
            </a:r>
            <a:r>
              <a:rPr lang="fr-FR" sz="1200" i="1" dirty="0"/>
              <a:t> </a:t>
            </a:r>
            <a:r>
              <a:rPr lang="fr-FR" sz="1200" i="1" dirty="0" err="1"/>
              <a:t>généraliste</a:t>
            </a:r>
            <a:r>
              <a:rPr lang="fr-FR" sz="1200" i="1" dirty="0"/>
              <a:t>, </a:t>
            </a:r>
            <a:r>
              <a:rPr lang="fr-FR" sz="1200" i="1" dirty="0" err="1"/>
              <a:t>rédacteur</a:t>
            </a:r>
            <a:r>
              <a:rPr lang="fr-FR" sz="1200" i="1" dirty="0"/>
              <a:t> senior à la Revue Prescrire, Albi </a:t>
            </a:r>
            <a:endParaRPr lang="fr-FR" sz="1200" dirty="0"/>
          </a:p>
          <a:p>
            <a:r>
              <a:rPr lang="fr-FR" sz="1200" i="1" dirty="0"/>
              <a:t>3 Docteur en toxicologie (</a:t>
            </a:r>
            <a:r>
              <a:rPr lang="fr-FR" sz="1200" i="1" dirty="0" err="1"/>
              <a:t>Eurotox</a:t>
            </a:r>
            <a:r>
              <a:rPr lang="fr-FR" sz="1200" i="1" dirty="0"/>
              <a:t>), Metz</a:t>
            </a:r>
            <a:br>
              <a:rPr lang="fr-FR" sz="1200" i="1" dirty="0"/>
            </a:br>
            <a:r>
              <a:rPr lang="fr-FR" sz="1200" i="1" dirty="0"/>
              <a:t>4 </a:t>
            </a:r>
            <a:r>
              <a:rPr lang="fr-FR" sz="1200" i="1" dirty="0" err="1"/>
              <a:t>Médecin</a:t>
            </a:r>
            <a:r>
              <a:rPr lang="fr-FR" sz="1200" i="1" dirty="0"/>
              <a:t> </a:t>
            </a:r>
            <a:r>
              <a:rPr lang="fr-FR" sz="1200" i="1" dirty="0" err="1"/>
              <a:t>généraliste</a:t>
            </a:r>
            <a:r>
              <a:rPr lang="fr-FR" sz="1200" i="1" dirty="0"/>
              <a:t>, expert à la HAS, Panazol</a:t>
            </a:r>
            <a:br>
              <a:rPr lang="fr-FR" sz="1200" i="1" dirty="0"/>
            </a:br>
            <a:r>
              <a:rPr lang="fr-FR" sz="1200" i="1" dirty="0"/>
              <a:t>5 Radiologue </a:t>
            </a:r>
            <a:r>
              <a:rPr lang="fr-FR" sz="1200" i="1" dirty="0" err="1"/>
              <a:t>libéral</a:t>
            </a:r>
            <a:r>
              <a:rPr lang="fr-FR" sz="1200" i="1" dirty="0"/>
              <a:t>, </a:t>
            </a:r>
            <a:r>
              <a:rPr lang="fr-FR" sz="1200" i="1" dirty="0" err="1"/>
              <a:t>présidente</a:t>
            </a:r>
            <a:r>
              <a:rPr lang="fr-FR" sz="1200" i="1" dirty="0"/>
              <a:t> de l’Association Cancer Rose, Talange </a:t>
            </a:r>
            <a:endParaRPr lang="fr-FR" sz="1200" dirty="0"/>
          </a:p>
          <a:p>
            <a:endParaRPr lang="fr-FR" sz="1200" b="1" dirty="0"/>
          </a:p>
          <a:p>
            <a:r>
              <a:rPr lang="fr-FR" sz="1400" i="1" dirty="0"/>
              <a:t>Oratrice : Dr Bour Cécile,</a:t>
            </a:r>
          </a:p>
          <a:p>
            <a:r>
              <a:rPr lang="fr-FR" sz="1400" i="1" dirty="0"/>
              <a:t>Radiologue </a:t>
            </a:r>
            <a:r>
              <a:rPr lang="fr-FR" sz="1400" i="1" dirty="0" err="1"/>
              <a:t>libéral</a:t>
            </a:r>
            <a:r>
              <a:rPr lang="fr-FR" sz="1400" i="1" dirty="0"/>
              <a:t>, Talange,</a:t>
            </a:r>
          </a:p>
          <a:p>
            <a:r>
              <a:rPr lang="fr-FR" sz="1400" i="1" dirty="0"/>
              <a:t>Liens d’intérêts : membre </a:t>
            </a:r>
            <a:r>
              <a:rPr lang="fr-FR" sz="1400" i="1" dirty="0" err="1"/>
              <a:t>Formindep</a:t>
            </a:r>
            <a:r>
              <a:rPr lang="fr-FR" sz="1400" i="1" dirty="0"/>
              <a:t> et collectif Cancer Rose, deux repas offerts par </a:t>
            </a:r>
            <a:r>
              <a:rPr lang="fr-FR" sz="1400" i="1" dirty="0" err="1"/>
              <a:t>GénéralElectric</a:t>
            </a:r>
            <a:r>
              <a:rPr lang="fr-FR" sz="1400" i="1" dirty="0"/>
              <a:t> (2014/2015) ; </a:t>
            </a:r>
            <a:r>
              <a:rPr lang="fr-FR" sz="1400" i="1" dirty="0" err="1">
                <a:solidFill>
                  <a:srgbClr val="E15351"/>
                </a:solidFill>
              </a:rPr>
              <a:t>www.cancer-rose.fr</a:t>
            </a:r>
            <a:endParaRPr lang="fr-FR" sz="1400" i="1" dirty="0">
              <a:solidFill>
                <a:srgbClr val="E15351"/>
              </a:solidFill>
            </a:endParaRPr>
          </a:p>
          <a:p>
            <a:endParaRPr lang="fr-FR" sz="1400" i="1" dirty="0"/>
          </a:p>
          <a:p>
            <a:endParaRPr lang="fr-FR" sz="1400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</p:spPr>
      </p:pic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595517332"/>
              </p:ext>
            </p:extLst>
          </p:nvPr>
        </p:nvGraphicFramePr>
        <p:xfrm>
          <a:off x="1169043" y="461666"/>
          <a:ext cx="7969537" cy="639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606800" y="57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417" y="0"/>
            <a:ext cx="913316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                                            OBJECTIF DE L’ETUDE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3316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                                                      METHODES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17" y="6206007"/>
            <a:ext cx="913858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Le programme de médicalisation des systèmes d'information (PMSI) permet un recensement exhaustif des actes chirurgicaux réalisés en France. 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980861309"/>
              </p:ext>
            </p:extLst>
          </p:nvPr>
        </p:nvGraphicFramePr>
        <p:xfrm>
          <a:off x="1169043" y="461666"/>
          <a:ext cx="7969539" cy="573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2" y="22742"/>
            <a:ext cx="8387673" cy="193847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2" name="Flèche vers le haut 11"/>
          <p:cNvSpPr/>
          <p:nvPr/>
        </p:nvSpPr>
        <p:spPr>
          <a:xfrm>
            <a:off x="4461920" y="2170991"/>
            <a:ext cx="346350" cy="324635"/>
          </a:xfrm>
          <a:prstGeom prst="upArrow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ZoneTexte 5"/>
          <p:cNvSpPr txBox="1"/>
          <p:nvPr/>
        </p:nvSpPr>
        <p:spPr>
          <a:xfrm>
            <a:off x="5753652" y="2730132"/>
            <a:ext cx="12709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/>
              <a:t>(Catégorie majeure de diagnostic)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57242" y="5231507"/>
            <a:ext cx="11945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/>
              <a:t>(Groupe homogène de malades)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038"/>
            <a:ext cx="5555478" cy="206036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2657292"/>
            <a:ext cx="6290791" cy="419856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59" y="1105444"/>
            <a:ext cx="3477667" cy="324937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96" y="4030971"/>
            <a:ext cx="2868729" cy="282127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1" name="Flèche vers la droite 20"/>
          <p:cNvSpPr/>
          <p:nvPr/>
        </p:nvSpPr>
        <p:spPr>
          <a:xfrm>
            <a:off x="5401204" y="2121125"/>
            <a:ext cx="704896" cy="213375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 rot="3049147">
            <a:off x="5506226" y="3458137"/>
            <a:ext cx="274753" cy="1126060"/>
          </a:xfrm>
          <a:prstGeom prst="down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vers la droite 25"/>
          <p:cNvSpPr/>
          <p:nvPr/>
        </p:nvSpPr>
        <p:spPr>
          <a:xfrm>
            <a:off x="5562043" y="5315930"/>
            <a:ext cx="803166" cy="283604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" y="3957869"/>
            <a:ext cx="2259888" cy="2894377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0"/>
            <a:ext cx="913316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6794501" y="5486400"/>
            <a:ext cx="85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Avance</a:t>
            </a:r>
            <a:r>
              <a:rPr lang="fr-FR" dirty="0"/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16413" y="54864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15" y="472796"/>
            <a:ext cx="6031968" cy="52332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40418" y="11131"/>
            <a:ext cx="850899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                                                                   RESULTATS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5417" y="0"/>
            <a:ext cx="3112032" cy="5970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Le nombre annuel de mastectomies totales a augmenté sur la </a:t>
            </a:r>
            <a:r>
              <a:rPr lang="fr-FR" dirty="0" err="1"/>
              <a:t>période</a:t>
            </a:r>
            <a:r>
              <a:rPr lang="fr-FR" dirty="0"/>
              <a:t> </a:t>
            </a:r>
          </a:p>
          <a:p>
            <a:r>
              <a:rPr lang="fr-FR" dirty="0" err="1"/>
              <a:t>étudiée</a:t>
            </a:r>
            <a:r>
              <a:rPr lang="fr-FR" dirty="0"/>
              <a:t>, passant de 17.403 en 2000 à 19.997 en 2016.</a:t>
            </a:r>
            <a:br>
              <a:rPr lang="fr-FR" dirty="0"/>
            </a:br>
            <a:r>
              <a:rPr lang="fr-FR" dirty="0"/>
              <a:t>Cette augmentation est statistiquement significative.</a:t>
            </a:r>
          </a:p>
          <a:p>
            <a:endParaRPr lang="fr-FR" b="1" dirty="0"/>
          </a:p>
          <a:p>
            <a:r>
              <a:rPr lang="fr-FR" dirty="0"/>
              <a:t>Pour juger si un traitement s’est allégé ou non, il faut regarder si, pour un même nombre d’indications, on fait plus ou moins d’actes.</a:t>
            </a:r>
          </a:p>
          <a:p>
            <a:r>
              <a:rPr lang="fr-FR" dirty="0"/>
              <a:t>Le ratio nombre de mastectomies totales pour 1000 nouveaux cancers est </a:t>
            </a:r>
          </a:p>
          <a:p>
            <a:r>
              <a:rPr lang="fr-FR" dirty="0" err="1"/>
              <a:t>rest́é</a:t>
            </a:r>
            <a:r>
              <a:rPr lang="fr-FR" dirty="0"/>
              <a:t> stable : </a:t>
            </a:r>
          </a:p>
          <a:p>
            <a:r>
              <a:rPr lang="fr-FR" dirty="0"/>
              <a:t>environ 400 </a:t>
            </a:r>
            <a:r>
              <a:rPr lang="fr-FR" dirty="0" err="1"/>
              <a:t>m.totales</a:t>
            </a:r>
            <a:r>
              <a:rPr lang="fr-FR" dirty="0"/>
              <a:t> pour 1000 cancers. </a:t>
            </a:r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" y="5486399"/>
            <a:ext cx="9144000" cy="13567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263" y="0"/>
            <a:ext cx="9566846" cy="6858000"/>
          </a:xfrm>
          <a:prstGeom prst="rect">
            <a:avLst/>
          </a:prstGeom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039523910"/>
              </p:ext>
            </p:extLst>
          </p:nvPr>
        </p:nvGraphicFramePr>
        <p:xfrm>
          <a:off x="891251" y="0"/>
          <a:ext cx="821260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417" y="0"/>
            <a:ext cx="2500084" cy="58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  DISCUSSION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09891" y="344914"/>
            <a:ext cx="49458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</a:t>
            </a:r>
            <a:r>
              <a:rPr lang="fr-FR" b="1" dirty="0" err="1"/>
              <a:t>données</a:t>
            </a:r>
            <a:r>
              <a:rPr lang="fr-FR" b="1" dirty="0"/>
              <a:t> du PMSI constituent un recueil exhaustif de toutes les interventions </a:t>
            </a:r>
            <a:r>
              <a:rPr lang="fr-FR" b="1" dirty="0" err="1"/>
              <a:t>réalisées</a:t>
            </a:r>
            <a:r>
              <a:rPr lang="fr-FR" b="1" dirty="0"/>
              <a:t> en France au cours d'une hospitalisation. Toute diminution des mastectomies totales devrait donc s'y retrouver.</a:t>
            </a:r>
            <a:br>
              <a:rPr lang="fr-FR" b="1" dirty="0"/>
            </a:br>
            <a:endParaRPr lang="fr-FR" b="1" dirty="0"/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158226" y="2026679"/>
            <a:ext cx="624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Sur la </a:t>
            </a:r>
            <a:r>
              <a:rPr lang="fr-FR" b="1" dirty="0" err="1">
                <a:solidFill>
                  <a:srgbClr val="C00000"/>
                </a:solidFill>
              </a:rPr>
              <a:t>période</a:t>
            </a:r>
            <a:r>
              <a:rPr lang="fr-FR" b="1" dirty="0">
                <a:solidFill>
                  <a:srgbClr val="C00000"/>
                </a:solidFill>
              </a:rPr>
              <a:t> 2000 - 2016, nous constatons au contraire une augmentation du nombre annuel de mastectomies totales et une </a:t>
            </a:r>
            <a:r>
              <a:rPr lang="fr-FR" b="1" dirty="0" err="1">
                <a:solidFill>
                  <a:srgbClr val="C00000"/>
                </a:solidFill>
              </a:rPr>
              <a:t>stabilite</a:t>
            </a:r>
            <a:r>
              <a:rPr lang="fr-FR" b="1" dirty="0">
                <a:solidFill>
                  <a:srgbClr val="C00000"/>
                </a:solidFill>
              </a:rPr>
              <a:t>́ du ratio nombre de mastectomies totales pour 1000 nouveaux cancers.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505501" y="3393519"/>
            <a:ext cx="538523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Deux </a:t>
            </a:r>
            <a:r>
              <a:rPr lang="fr-FR" b="1" dirty="0" err="1"/>
              <a:t>hypothèses</a:t>
            </a:r>
            <a:r>
              <a:rPr lang="fr-FR" b="1" dirty="0"/>
              <a:t> : </a:t>
            </a:r>
          </a:p>
          <a:p>
            <a:pPr marL="285750" indent="-285750">
              <a:buFont typeface="Arial" charset="0"/>
              <a:buChar char="•"/>
            </a:pPr>
            <a:r>
              <a:rPr lang="fr-FR" b="1" dirty="0"/>
              <a:t>La petite taille tumorale au moment du diagnostic ne serait pas un déterminant essentiel des indications de mastectomies totales posées</a:t>
            </a:r>
            <a:r>
              <a:rPr lang="fr-FR" sz="1200" b="1" dirty="0"/>
              <a:t>.(d’autres facteurs entreraient en jeu comme un sein de petite taille, ou une lésion retro-</a:t>
            </a:r>
            <a:r>
              <a:rPr lang="fr-FR" sz="1200" b="1" dirty="0" err="1"/>
              <a:t>mamelonnaire</a:t>
            </a:r>
            <a:r>
              <a:rPr lang="fr-FR" sz="1200" b="1" dirty="0"/>
              <a:t>, ou les habitudes chirurgicales)</a:t>
            </a:r>
          </a:p>
          <a:p>
            <a:pPr marL="285750" indent="-285750">
              <a:buFont typeface="Arial" charset="0"/>
              <a:buChar char="•"/>
            </a:pPr>
            <a:r>
              <a:rPr lang="fr-FR" b="1" dirty="0"/>
              <a:t>La </a:t>
            </a:r>
            <a:r>
              <a:rPr lang="fr-FR" b="1" dirty="0" err="1"/>
              <a:t>réduction</a:t>
            </a:r>
            <a:r>
              <a:rPr lang="fr-FR" b="1" dirty="0"/>
              <a:t> des mastectomies totales permise par des diagnostics de lésions plus petites serait annulée par un </a:t>
            </a:r>
            <a:r>
              <a:rPr lang="fr-FR" b="1" dirty="0" err="1"/>
              <a:t>surcroît</a:t>
            </a:r>
            <a:r>
              <a:rPr lang="fr-FR" b="1" dirty="0"/>
              <a:t> de mastectomies totales lié aux </a:t>
            </a:r>
            <a:r>
              <a:rPr lang="fr-FR" b="1" dirty="0" err="1"/>
              <a:t>surdiagnostics</a:t>
            </a:r>
            <a:r>
              <a:rPr lang="fr-FR" sz="1200" b="1" dirty="0"/>
              <a:t>. (on opère des lésions qui ne sont pas des carcinomes invasifs)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g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583" cy="6858000"/>
          </a:xfrm>
          <a:prstGeom prst="rect">
            <a:avLst/>
          </a:prstGeom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648082093"/>
              </p:ext>
            </p:extLst>
          </p:nvPr>
        </p:nvGraphicFramePr>
        <p:xfrm>
          <a:off x="1523999" y="0"/>
          <a:ext cx="761458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58231" y="164068"/>
            <a:ext cx="185249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/>
              <a:t>CONCLUSION</a:t>
            </a:r>
            <a:endParaRPr lang="fr-FR" sz="1000" dirty="0"/>
          </a:p>
        </p:txBody>
      </p:sp>
      <p:sp>
        <p:nvSpPr>
          <p:cNvPr id="6" name="ZoneTexte 5"/>
          <p:cNvSpPr txBox="1"/>
          <p:nvPr/>
        </p:nvSpPr>
        <p:spPr>
          <a:xfrm>
            <a:off x="3136900" y="36195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110726" y="2703016"/>
            <a:ext cx="3949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sz="2400" dirty="0"/>
          </a:p>
          <a:p>
            <a:pPr lvl="0"/>
            <a:r>
              <a:rPr lang="fr-FR" sz="2400" dirty="0"/>
              <a:t>Des </a:t>
            </a:r>
            <a:r>
              <a:rPr lang="fr-FR" sz="2400" dirty="0" err="1"/>
              <a:t>études</a:t>
            </a:r>
            <a:r>
              <a:rPr lang="fr-FR" sz="2400" dirty="0"/>
              <a:t> </a:t>
            </a:r>
          </a:p>
          <a:p>
            <a:pPr lvl="0"/>
            <a:r>
              <a:rPr lang="fr-FR" sz="2400" dirty="0" err="1"/>
              <a:t>complémentaires</a:t>
            </a:r>
            <a:r>
              <a:rPr lang="fr-FR" sz="2400" dirty="0"/>
              <a:t> </a:t>
            </a:r>
          </a:p>
          <a:p>
            <a:pPr lvl="0"/>
            <a:r>
              <a:rPr lang="fr-FR" sz="2400" dirty="0"/>
              <a:t>seraient utiles </a:t>
            </a:r>
          </a:p>
          <a:p>
            <a:pPr lvl="0"/>
            <a:r>
              <a:rPr lang="fr-FR" sz="2400" dirty="0"/>
              <a:t>pour en </a:t>
            </a:r>
            <a:r>
              <a:rPr lang="fr-FR" sz="2400" dirty="0" err="1"/>
              <a:t>préciser</a:t>
            </a:r>
            <a:r>
              <a:rPr lang="fr-FR" sz="2400" dirty="0"/>
              <a:t> les raisons, </a:t>
            </a:r>
          </a:p>
          <a:p>
            <a:pPr lvl="0"/>
            <a:r>
              <a:rPr lang="fr-FR" sz="2400" dirty="0"/>
              <a:t>et notamment le </a:t>
            </a:r>
            <a:r>
              <a:rPr lang="fr-FR" sz="2400" dirty="0" err="1"/>
              <a:t>rôle</a:t>
            </a:r>
            <a:r>
              <a:rPr lang="fr-FR" sz="2400" dirty="0"/>
              <a:t> des </a:t>
            </a:r>
            <a:r>
              <a:rPr lang="fr-FR" sz="2400" dirty="0" err="1"/>
              <a:t>surdiagnostics</a:t>
            </a:r>
            <a:r>
              <a:rPr lang="fr-FR" sz="2400" dirty="0"/>
              <a:t>.</a:t>
            </a:r>
          </a:p>
          <a:p>
            <a:pPr lvl="0"/>
            <a:endParaRPr lang="fr-FR" sz="2400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4777636" y="4627678"/>
            <a:ext cx="4210889" cy="2121876"/>
          </a:xfrm>
          <a:prstGeom prst="ellipse">
            <a:avLst/>
          </a:prstGeom>
          <a:solidFill>
            <a:srgbClr val="F5FFD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 études de « vraie vie » : une approche nécessaire et complémentaire aux études cliniques.</a:t>
            </a:r>
          </a:p>
          <a:p>
            <a:pPr algn="ctr"/>
            <a:r>
              <a:rPr lang="fr-FR" dirty="0">
                <a:hlinkClick r:id="rId8"/>
              </a:rPr>
              <a:t>Real world data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 INCA. - V3 -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INCA. - V3 -.thmx</Template>
  <TotalTime>2507</TotalTime>
  <Words>527</Words>
  <Application>Microsoft Macintosh PowerPoint</Application>
  <PresentationFormat>Affichage à l'écran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PPT INCA. - V3 -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BOUR Cécile</dc:creator>
  <cp:lastModifiedBy>cécile Bour</cp:lastModifiedBy>
  <cp:revision>163</cp:revision>
  <cp:lastPrinted>2017-10-11T15:22:37Z</cp:lastPrinted>
  <dcterms:created xsi:type="dcterms:W3CDTF">2016-01-22T21:18:50Z</dcterms:created>
  <dcterms:modified xsi:type="dcterms:W3CDTF">2019-09-14T21:05:33Z</dcterms:modified>
</cp:coreProperties>
</file>